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14"/>
  </p:notesMasterIdLst>
  <p:sldIdLst>
    <p:sldId id="258" r:id="rId2"/>
    <p:sldId id="257" r:id="rId3"/>
    <p:sldId id="287" r:id="rId4"/>
    <p:sldId id="303" r:id="rId5"/>
    <p:sldId id="304" r:id="rId6"/>
    <p:sldId id="302" r:id="rId7"/>
    <p:sldId id="298" r:id="rId8"/>
    <p:sldId id="272" r:id="rId9"/>
    <p:sldId id="294" r:id="rId10"/>
    <p:sldId id="299" r:id="rId11"/>
    <p:sldId id="277" r:id="rId12"/>
    <p:sldId id="301" r:id="rId13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 autoAdjust="0"/>
    <p:restoredTop sz="94660"/>
  </p:normalViewPr>
  <p:slideViewPr>
    <p:cSldViewPr>
      <p:cViewPr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1F2A46-D3AA-496E-9088-6A9651222198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3859B7-D7E9-42EA-B45D-C7FF1E27460A}">
      <dgm:prSet phldrT="[Текст]" custT="1"/>
      <dgm:spPr>
        <a:solidFill>
          <a:schemeClr val="bg2">
            <a:lumMod val="75000"/>
          </a:schemeClr>
        </a:solidFill>
        <a:ln>
          <a:solidFill>
            <a:srgbClr val="FFFF0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Правовая основа</a:t>
          </a:r>
          <a:endParaRPr lang="ru-RU" sz="16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8577559-FCE2-4E66-9A26-18510D39279C}" type="parTrans" cxnId="{01F58FF2-8B33-470E-8426-E2904ACBDF80}">
      <dgm:prSet/>
      <dgm:spPr/>
      <dgm:t>
        <a:bodyPr/>
        <a:lstStyle/>
        <a:p>
          <a:endParaRPr lang="ru-RU"/>
        </a:p>
      </dgm:t>
    </dgm:pt>
    <dgm:pt modelId="{8C4BA4A5-246D-4749-AB67-821B1524F6C8}" type="sibTrans" cxnId="{01F58FF2-8B33-470E-8426-E2904ACBDF80}">
      <dgm:prSet/>
      <dgm:spPr/>
      <dgm:t>
        <a:bodyPr/>
        <a:lstStyle/>
        <a:p>
          <a:endParaRPr lang="ru-RU"/>
        </a:p>
      </dgm:t>
    </dgm:pt>
    <dgm:pt modelId="{FBF87700-C962-4A15-8833-331445701ABF}">
      <dgm:prSet phldrT="[Текст]" custT="1"/>
      <dgm:spPr>
        <a:solidFill>
          <a:schemeClr val="bg1">
            <a:lumMod val="85000"/>
          </a:schemeClr>
        </a:solidFill>
        <a:ln>
          <a:solidFill>
            <a:srgbClr val="92D05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Организационная основа</a:t>
          </a:r>
          <a:endParaRPr lang="ru-RU" sz="16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00816EB-1C67-4EB0-9697-EF47965C0F48}" type="parTrans" cxnId="{C5115565-D5FC-4180-B58A-8B2DDB26C37B}">
      <dgm:prSet/>
      <dgm:spPr/>
      <dgm:t>
        <a:bodyPr/>
        <a:lstStyle/>
        <a:p>
          <a:endParaRPr lang="ru-RU"/>
        </a:p>
      </dgm:t>
    </dgm:pt>
    <dgm:pt modelId="{9B94E11E-F7C4-4A7A-AC5B-55D586F271DA}" type="sibTrans" cxnId="{C5115565-D5FC-4180-B58A-8B2DDB26C37B}">
      <dgm:prSet/>
      <dgm:spPr/>
      <dgm:t>
        <a:bodyPr/>
        <a:lstStyle/>
        <a:p>
          <a:endParaRPr lang="ru-RU"/>
        </a:p>
      </dgm:t>
    </dgm:pt>
    <dgm:pt modelId="{F7FA5C37-2C12-4D24-8C5B-027CD3440254}">
      <dgm:prSet phldrT="[Текст]" custT="1"/>
      <dgm:spPr>
        <a:solidFill>
          <a:schemeClr val="bg1">
            <a:lumMod val="85000"/>
          </a:schemeClr>
        </a:solidFill>
        <a:ln>
          <a:solidFill>
            <a:srgbClr val="92D050"/>
          </a:solidFill>
        </a:ln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Национальные органы по метрологии</a:t>
          </a:r>
          <a:endParaRPr lang="ru-RU" sz="15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8C2E7DC-233F-4AC2-8AD0-CD388A936404}" type="parTrans" cxnId="{3C719ED8-FF28-4A82-BD97-3BBAD9264FF9}">
      <dgm:prSet/>
      <dgm:spPr/>
      <dgm:t>
        <a:bodyPr/>
        <a:lstStyle/>
        <a:p>
          <a:endParaRPr lang="ru-RU"/>
        </a:p>
      </dgm:t>
    </dgm:pt>
    <dgm:pt modelId="{DAB89677-A981-403B-AD1F-49446D0916F2}" type="sibTrans" cxnId="{3C719ED8-FF28-4A82-BD97-3BBAD9264FF9}">
      <dgm:prSet/>
      <dgm:spPr/>
      <dgm:t>
        <a:bodyPr/>
        <a:lstStyle/>
        <a:p>
          <a:endParaRPr lang="ru-RU"/>
        </a:p>
      </dgm:t>
    </dgm:pt>
    <dgm:pt modelId="{29A69C09-A46D-481F-B075-F9FCD666445E}">
      <dgm:prSet phldrT="[Текст]" custT="1"/>
      <dgm:spPr>
        <a:solidFill>
          <a:schemeClr val="bg2">
            <a:lumMod val="9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5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Техническая основа</a:t>
          </a:r>
          <a:endParaRPr lang="ru-RU" sz="15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7A1783E-F05D-493A-83CC-6E8A5F276C0D}" type="parTrans" cxnId="{1B9C7384-11F0-46E2-8355-F0C91823FCC8}">
      <dgm:prSet/>
      <dgm:spPr/>
      <dgm:t>
        <a:bodyPr/>
        <a:lstStyle/>
        <a:p>
          <a:endParaRPr lang="ru-RU"/>
        </a:p>
      </dgm:t>
    </dgm:pt>
    <dgm:pt modelId="{C2EB6614-16BA-43EA-9387-B0B3D7B41622}" type="sibTrans" cxnId="{1B9C7384-11F0-46E2-8355-F0C91823FCC8}">
      <dgm:prSet/>
      <dgm:spPr/>
      <dgm:t>
        <a:bodyPr/>
        <a:lstStyle/>
        <a:p>
          <a:endParaRPr lang="ru-RU"/>
        </a:p>
      </dgm:t>
    </dgm:pt>
    <dgm:pt modelId="{E98A41D4-10D3-46E9-91C0-95B9836BBB3F}">
      <dgm:prSet phldrT="[Текст]" custT="1"/>
      <dgm:spPr>
        <a:solidFill>
          <a:schemeClr val="bg2">
            <a:lumMod val="9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Национальная эталонная база республик, включая государственные, национальные эталоны, эталоны юридических лиц республик, применяемые СИ</a:t>
          </a:r>
          <a:endParaRPr lang="ru-RU" sz="15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2D831A61-8509-46D7-8386-DE87379DCDA4}" type="parTrans" cxnId="{0006F7E6-29C5-4648-B806-04F1AA848AEA}">
      <dgm:prSet/>
      <dgm:spPr/>
      <dgm:t>
        <a:bodyPr/>
        <a:lstStyle/>
        <a:p>
          <a:endParaRPr lang="ru-RU"/>
        </a:p>
      </dgm:t>
    </dgm:pt>
    <dgm:pt modelId="{8BCF448B-9087-41B7-97EA-3B39C2C189A0}" type="sibTrans" cxnId="{0006F7E6-29C5-4648-B806-04F1AA848AEA}">
      <dgm:prSet/>
      <dgm:spPr/>
      <dgm:t>
        <a:bodyPr/>
        <a:lstStyle/>
        <a:p>
          <a:endParaRPr lang="ru-RU"/>
        </a:p>
      </dgm:t>
    </dgm:pt>
    <dgm:pt modelId="{C64F5ABD-2070-4328-9593-FA1610EF0270}">
      <dgm:prSet phldrT="[Текст]" custT="1"/>
      <dgm:spPr>
        <a:solidFill>
          <a:schemeClr val="bg2">
            <a:lumMod val="75000"/>
          </a:schemeClr>
        </a:solidFill>
        <a:ln>
          <a:solidFill>
            <a:srgbClr val="FFFF00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Законы</a:t>
          </a:r>
          <a:endParaRPr lang="ru-RU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66893E9-0DF1-4476-BCF9-AA7CD5AAE015}" type="parTrans" cxnId="{80EB244F-9D70-449B-8544-D7B624CDB3E7}">
      <dgm:prSet/>
      <dgm:spPr/>
      <dgm:t>
        <a:bodyPr/>
        <a:lstStyle/>
        <a:p>
          <a:endParaRPr lang="ru-RU"/>
        </a:p>
      </dgm:t>
    </dgm:pt>
    <dgm:pt modelId="{450F7FB7-E868-4CD4-8CEE-96B2CB19573D}" type="sibTrans" cxnId="{80EB244F-9D70-449B-8544-D7B624CDB3E7}">
      <dgm:prSet/>
      <dgm:spPr/>
      <dgm:t>
        <a:bodyPr/>
        <a:lstStyle/>
        <a:p>
          <a:endParaRPr lang="ru-RU"/>
        </a:p>
      </dgm:t>
    </dgm:pt>
    <dgm:pt modelId="{F6847D05-DCDF-496F-92E9-F96DBFF38758}">
      <dgm:prSet phldrT="[Текст]" custT="1"/>
      <dgm:spPr>
        <a:solidFill>
          <a:schemeClr val="bg2">
            <a:lumMod val="75000"/>
          </a:schemeClr>
        </a:solidFill>
        <a:ln>
          <a:solidFill>
            <a:srgbClr val="FFFF00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Технические регламенты</a:t>
          </a:r>
          <a:endParaRPr lang="ru-RU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9FFA73D-5EF6-43F0-922E-1DBCFFD0B705}" type="parTrans" cxnId="{4999C3C4-0376-4EF2-934A-C1742101E924}">
      <dgm:prSet/>
      <dgm:spPr/>
      <dgm:t>
        <a:bodyPr/>
        <a:lstStyle/>
        <a:p>
          <a:endParaRPr lang="ru-RU"/>
        </a:p>
      </dgm:t>
    </dgm:pt>
    <dgm:pt modelId="{F5950CC3-780C-421D-80F1-D5C753336C92}" type="sibTrans" cxnId="{4999C3C4-0376-4EF2-934A-C1742101E924}">
      <dgm:prSet/>
      <dgm:spPr/>
      <dgm:t>
        <a:bodyPr/>
        <a:lstStyle/>
        <a:p>
          <a:endParaRPr lang="ru-RU"/>
        </a:p>
      </dgm:t>
    </dgm:pt>
    <dgm:pt modelId="{A10D33EE-CF22-479C-BDFA-24666D8031D0}">
      <dgm:prSet phldrT="[Текст]" custT="1"/>
      <dgm:spPr>
        <a:solidFill>
          <a:schemeClr val="bg2">
            <a:lumMod val="75000"/>
          </a:schemeClr>
        </a:solidFill>
        <a:ln>
          <a:solidFill>
            <a:srgbClr val="FFFF00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Постановления Правительства</a:t>
          </a:r>
          <a:endParaRPr lang="ru-RU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DAB1FDD-2B6B-42F2-89CE-B79146344B8E}" type="parTrans" cxnId="{58493453-9C0B-4F9F-9DAB-67F3291E5B71}">
      <dgm:prSet/>
      <dgm:spPr/>
      <dgm:t>
        <a:bodyPr/>
        <a:lstStyle/>
        <a:p>
          <a:endParaRPr lang="ru-RU"/>
        </a:p>
      </dgm:t>
    </dgm:pt>
    <dgm:pt modelId="{4EC685B3-79A7-4E73-ACD3-CF7C3D38F7C3}" type="sibTrans" cxnId="{58493453-9C0B-4F9F-9DAB-67F3291E5B71}">
      <dgm:prSet/>
      <dgm:spPr/>
      <dgm:t>
        <a:bodyPr/>
        <a:lstStyle/>
        <a:p>
          <a:endParaRPr lang="ru-RU"/>
        </a:p>
      </dgm:t>
    </dgm:pt>
    <dgm:pt modelId="{3F643F93-6C39-4B7B-B8CD-043B19AF1E4A}">
      <dgm:prSet phldrT="[Текст]" custT="1"/>
      <dgm:spPr>
        <a:solidFill>
          <a:schemeClr val="bg2">
            <a:lumMod val="75000"/>
          </a:schemeClr>
        </a:solidFill>
        <a:ln>
          <a:solidFill>
            <a:srgbClr val="FFFF00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Нормативные документы</a:t>
          </a:r>
          <a:endParaRPr lang="ru-RU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0251FCE-7FA9-4EDE-8348-223A0D0111D9}" type="parTrans" cxnId="{19F8DC27-D415-45E4-A152-FF57342CDF1B}">
      <dgm:prSet/>
      <dgm:spPr/>
      <dgm:t>
        <a:bodyPr/>
        <a:lstStyle/>
        <a:p>
          <a:endParaRPr lang="ru-RU"/>
        </a:p>
      </dgm:t>
    </dgm:pt>
    <dgm:pt modelId="{7B54B845-4497-4B80-8A1B-D46DD045C046}" type="sibTrans" cxnId="{19F8DC27-D415-45E4-A152-FF57342CDF1B}">
      <dgm:prSet/>
      <dgm:spPr/>
      <dgm:t>
        <a:bodyPr/>
        <a:lstStyle/>
        <a:p>
          <a:endParaRPr lang="ru-RU"/>
        </a:p>
      </dgm:t>
    </dgm:pt>
    <dgm:pt modelId="{28D80468-87B3-4D42-A4F3-2C63CAA31128}">
      <dgm:prSet phldrT="[Текст]" custT="1"/>
      <dgm:spPr>
        <a:solidFill>
          <a:schemeClr val="bg2">
            <a:lumMod val="75000"/>
          </a:schemeClr>
        </a:solidFill>
        <a:ln>
          <a:solidFill>
            <a:srgbClr val="FFFF00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Конституция</a:t>
          </a:r>
          <a:endParaRPr lang="ru-RU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EF131D0-D9E4-485A-B72A-14726CA90F69}" type="sibTrans" cxnId="{3AF929C4-E1E5-46EF-91F8-E18F408BED58}">
      <dgm:prSet/>
      <dgm:spPr/>
      <dgm:t>
        <a:bodyPr/>
        <a:lstStyle/>
        <a:p>
          <a:endParaRPr lang="ru-RU"/>
        </a:p>
      </dgm:t>
    </dgm:pt>
    <dgm:pt modelId="{2DF0EFDB-478B-4A25-9D5D-D1F8DCD5A84E}" type="parTrans" cxnId="{3AF929C4-E1E5-46EF-91F8-E18F408BED58}">
      <dgm:prSet/>
      <dgm:spPr/>
      <dgm:t>
        <a:bodyPr/>
        <a:lstStyle/>
        <a:p>
          <a:endParaRPr lang="ru-RU"/>
        </a:p>
      </dgm:t>
    </dgm:pt>
    <dgm:pt modelId="{2B2AF12E-98FC-459C-BA58-E6051207747D}">
      <dgm:prSet phldrT="[Текст]" custT="1"/>
      <dgm:spPr>
        <a:solidFill>
          <a:schemeClr val="bg1">
            <a:lumMod val="85000"/>
          </a:schemeClr>
        </a:solidFill>
        <a:ln>
          <a:solidFill>
            <a:srgbClr val="92D050"/>
          </a:solidFill>
        </a:ln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Государственные научные метрологические центры</a:t>
          </a:r>
          <a:endParaRPr lang="ru-RU" sz="15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F1239B5-9BBE-4FCE-9E8F-5CA2B28A57EE}" type="parTrans" cxnId="{B27B8704-171A-40DE-B4A1-0C4BC394F2BD}">
      <dgm:prSet/>
      <dgm:spPr/>
      <dgm:t>
        <a:bodyPr/>
        <a:lstStyle/>
        <a:p>
          <a:endParaRPr lang="ru-RU"/>
        </a:p>
      </dgm:t>
    </dgm:pt>
    <dgm:pt modelId="{37303886-FFE9-4694-A372-D2A99DCBD3BC}" type="sibTrans" cxnId="{B27B8704-171A-40DE-B4A1-0C4BC394F2BD}">
      <dgm:prSet/>
      <dgm:spPr/>
      <dgm:t>
        <a:bodyPr/>
        <a:lstStyle/>
        <a:p>
          <a:endParaRPr lang="ru-RU"/>
        </a:p>
      </dgm:t>
    </dgm:pt>
    <dgm:pt modelId="{FEDB8938-F4CE-4EAB-AAF1-398F7CC3E6B7}">
      <dgm:prSet phldrT="[Текст]" custT="1"/>
      <dgm:spPr>
        <a:solidFill>
          <a:schemeClr val="bg1">
            <a:lumMod val="85000"/>
          </a:schemeClr>
        </a:solidFill>
        <a:ln>
          <a:solidFill>
            <a:srgbClr val="92D050"/>
          </a:solidFill>
        </a:ln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Национальные метрологические институты</a:t>
          </a:r>
          <a:endParaRPr lang="ru-RU" sz="15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06927C7-416D-443E-A76C-3D6356DC8ADA}" type="parTrans" cxnId="{12615749-D5C8-40BD-ABF6-E1AA82F6D111}">
      <dgm:prSet/>
      <dgm:spPr/>
      <dgm:t>
        <a:bodyPr/>
        <a:lstStyle/>
        <a:p>
          <a:endParaRPr lang="ru-RU"/>
        </a:p>
      </dgm:t>
    </dgm:pt>
    <dgm:pt modelId="{DCC7DE95-DDFB-4DFA-AB83-D5B71B4348ED}" type="sibTrans" cxnId="{12615749-D5C8-40BD-ABF6-E1AA82F6D111}">
      <dgm:prSet/>
      <dgm:spPr/>
      <dgm:t>
        <a:bodyPr/>
        <a:lstStyle/>
        <a:p>
          <a:endParaRPr lang="ru-RU"/>
        </a:p>
      </dgm:t>
    </dgm:pt>
    <dgm:pt modelId="{3D1F55FC-0847-49EE-8BB8-782A05F75771}">
      <dgm:prSet phldrT="[Текст]" custT="1"/>
      <dgm:spPr>
        <a:solidFill>
          <a:schemeClr val="bg1">
            <a:lumMod val="85000"/>
          </a:schemeClr>
        </a:solidFill>
        <a:ln>
          <a:solidFill>
            <a:srgbClr val="92D050"/>
          </a:solidFill>
        </a:ln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Прочие метрологические предприятия и учреждения</a:t>
          </a:r>
          <a:endParaRPr lang="ru-RU" sz="15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B449A9C-B14D-41D1-A0A3-6F262FFC37FA}" type="parTrans" cxnId="{53237CCA-2A86-474D-B22B-66324008C791}">
      <dgm:prSet/>
      <dgm:spPr/>
      <dgm:t>
        <a:bodyPr/>
        <a:lstStyle/>
        <a:p>
          <a:endParaRPr lang="ru-RU"/>
        </a:p>
      </dgm:t>
    </dgm:pt>
    <dgm:pt modelId="{9F073BF1-3F51-43D2-8CFC-139045800643}" type="sibTrans" cxnId="{53237CCA-2A86-474D-B22B-66324008C791}">
      <dgm:prSet/>
      <dgm:spPr/>
      <dgm:t>
        <a:bodyPr/>
        <a:lstStyle/>
        <a:p>
          <a:endParaRPr lang="ru-RU"/>
        </a:p>
      </dgm:t>
    </dgm:pt>
    <dgm:pt modelId="{E8CE24A3-8CC2-4BF4-B2D3-6EF18B277C7F}">
      <dgm:prSet phldrT="[Текст]" custT="1"/>
      <dgm:spPr>
        <a:solidFill>
          <a:schemeClr val="bg2">
            <a:lumMod val="9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Система передачи размеров величин от государственных эталонов к применяемым СИ</a:t>
          </a:r>
          <a:endParaRPr lang="ru-RU" sz="15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59BD807-9168-4715-94E2-3B2AB9E171D4}" type="parTrans" cxnId="{446850E4-B936-49E5-B63A-913461A77A4D}">
      <dgm:prSet/>
      <dgm:spPr/>
      <dgm:t>
        <a:bodyPr/>
        <a:lstStyle/>
        <a:p>
          <a:endParaRPr lang="ru-RU"/>
        </a:p>
      </dgm:t>
    </dgm:pt>
    <dgm:pt modelId="{33A1A7C3-7314-42C4-BB34-8A6E4D438A8A}" type="sibTrans" cxnId="{446850E4-B936-49E5-B63A-913461A77A4D}">
      <dgm:prSet/>
      <dgm:spPr/>
      <dgm:t>
        <a:bodyPr/>
        <a:lstStyle/>
        <a:p>
          <a:endParaRPr lang="ru-RU"/>
        </a:p>
      </dgm:t>
    </dgm:pt>
    <dgm:pt modelId="{F96EE143-551F-4E87-91E5-A5446BDB7271}">
      <dgm:prSet phldrT="[Текст]" custT="1"/>
      <dgm:spPr>
        <a:solidFill>
          <a:schemeClr val="bg2">
            <a:lumMod val="9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Система постановки на производство и испытаний СИ</a:t>
          </a:r>
          <a:endParaRPr lang="ru-RU" sz="15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3D00D6C-CE32-4C4C-AB7E-7005F9EC3D92}" type="parTrans" cxnId="{504C52FE-1767-44C8-89F0-A4AC7FE637DE}">
      <dgm:prSet/>
      <dgm:spPr/>
      <dgm:t>
        <a:bodyPr/>
        <a:lstStyle/>
        <a:p>
          <a:endParaRPr lang="ru-RU"/>
        </a:p>
      </dgm:t>
    </dgm:pt>
    <dgm:pt modelId="{47F81F81-2243-450D-B2AC-813B209091F9}" type="sibTrans" cxnId="{504C52FE-1767-44C8-89F0-A4AC7FE637DE}">
      <dgm:prSet/>
      <dgm:spPr/>
      <dgm:t>
        <a:bodyPr/>
        <a:lstStyle/>
        <a:p>
          <a:endParaRPr lang="ru-RU"/>
        </a:p>
      </dgm:t>
    </dgm:pt>
    <dgm:pt modelId="{7BAD1CC6-7DA5-4D1B-9CE4-D316A480F75C}">
      <dgm:prSet phldrT="[Текст]" custT="1"/>
      <dgm:spPr>
        <a:solidFill>
          <a:schemeClr val="bg2">
            <a:lumMod val="9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Системы создания стандартных справочных данных</a:t>
          </a:r>
          <a:endParaRPr lang="ru-RU" sz="15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B985E91-0D32-4A4C-9903-9E56925DCAA3}" type="parTrans" cxnId="{14D10734-47F6-4FD9-9C25-C8539716FCEE}">
      <dgm:prSet/>
      <dgm:spPr/>
      <dgm:t>
        <a:bodyPr/>
        <a:lstStyle/>
        <a:p>
          <a:endParaRPr lang="ru-RU"/>
        </a:p>
      </dgm:t>
    </dgm:pt>
    <dgm:pt modelId="{DE475FA9-B912-48AB-AD4D-2B73EF6F9B54}" type="sibTrans" cxnId="{14D10734-47F6-4FD9-9C25-C8539716FCEE}">
      <dgm:prSet/>
      <dgm:spPr/>
      <dgm:t>
        <a:bodyPr/>
        <a:lstStyle/>
        <a:p>
          <a:endParaRPr lang="ru-RU"/>
        </a:p>
      </dgm:t>
    </dgm:pt>
    <dgm:pt modelId="{CB1C2B50-CB77-4B68-8E1A-05E342B04F04}" type="pres">
      <dgm:prSet presAssocID="{0B1F2A46-D3AA-496E-9088-6A96512221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1D3B06-868F-4CF0-BBCC-652348F5A85A}" type="pres">
      <dgm:prSet presAssocID="{EE3859B7-D7E9-42EA-B45D-C7FF1E27460A}" presName="node" presStyleLbl="node1" presStyleIdx="0" presStyleCnt="3" custScaleX="81365" custLinFactNeighborX="-513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C8C614-CFCE-497E-9EA4-E60732669306}" type="pres">
      <dgm:prSet presAssocID="{8C4BA4A5-246D-4749-AB67-821B1524F6C8}" presName="sibTrans" presStyleCnt="0"/>
      <dgm:spPr/>
    </dgm:pt>
    <dgm:pt modelId="{AA36BF4C-00B4-4D5D-B715-DF6DD035E3CF}" type="pres">
      <dgm:prSet presAssocID="{FBF87700-C962-4A15-8833-331445701ABF}" presName="node" presStyleLbl="node1" presStyleIdx="1" presStyleCnt="3" custScaleX="86445" custLinFactNeighborX="13567" custLinFactNeighborY="-3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B13056-5B23-4DE8-BC50-9BB4685BEE15}" type="pres">
      <dgm:prSet presAssocID="{9B94E11E-F7C4-4A7A-AC5B-55D586F271DA}" presName="sibTrans" presStyleCnt="0"/>
      <dgm:spPr/>
    </dgm:pt>
    <dgm:pt modelId="{F6749FD2-C427-498D-BF19-500E15833462}" type="pres">
      <dgm:prSet presAssocID="{29A69C09-A46D-481F-B075-F9FCD666445E}" presName="node" presStyleLbl="node1" presStyleIdx="2" presStyleCnt="3" custScaleX="112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9C7384-11F0-46E2-8355-F0C91823FCC8}" srcId="{0B1F2A46-D3AA-496E-9088-6A9651222198}" destId="{29A69C09-A46D-481F-B075-F9FCD666445E}" srcOrd="2" destOrd="0" parTransId="{C7A1783E-F05D-493A-83CC-6E8A5F276C0D}" sibTransId="{C2EB6614-16BA-43EA-9387-B0B3D7B41622}"/>
    <dgm:cxn modelId="{E26C4F32-ED84-4B55-A9C3-F33499420B70}" type="presOf" srcId="{EE3859B7-D7E9-42EA-B45D-C7FF1E27460A}" destId="{F71D3B06-868F-4CF0-BBCC-652348F5A85A}" srcOrd="0" destOrd="0" presId="urn:microsoft.com/office/officeart/2005/8/layout/hList6"/>
    <dgm:cxn modelId="{7115965B-4A6F-4DAA-B12F-BA35BAEC3827}" type="presOf" srcId="{F7FA5C37-2C12-4D24-8C5B-027CD3440254}" destId="{AA36BF4C-00B4-4D5D-B715-DF6DD035E3CF}" srcOrd="0" destOrd="1" presId="urn:microsoft.com/office/officeart/2005/8/layout/hList6"/>
    <dgm:cxn modelId="{0B323EB8-AF6B-46EB-B424-F5FDB63CD8C7}" type="presOf" srcId="{0B1F2A46-D3AA-496E-9088-6A9651222198}" destId="{CB1C2B50-CB77-4B68-8E1A-05E342B04F04}" srcOrd="0" destOrd="0" presId="urn:microsoft.com/office/officeart/2005/8/layout/hList6"/>
    <dgm:cxn modelId="{14D10734-47F6-4FD9-9C25-C8539716FCEE}" srcId="{29A69C09-A46D-481F-B075-F9FCD666445E}" destId="{7BAD1CC6-7DA5-4D1B-9CE4-D316A480F75C}" srcOrd="3" destOrd="0" parTransId="{CB985E91-0D32-4A4C-9903-9E56925DCAA3}" sibTransId="{DE475FA9-B912-48AB-AD4D-2B73EF6F9B54}"/>
    <dgm:cxn modelId="{38CBEC0B-7F32-4F93-BB13-60DB47C8D316}" type="presOf" srcId="{3D1F55FC-0847-49EE-8BB8-782A05F75771}" destId="{AA36BF4C-00B4-4D5D-B715-DF6DD035E3CF}" srcOrd="0" destOrd="4" presId="urn:microsoft.com/office/officeart/2005/8/layout/hList6"/>
    <dgm:cxn modelId="{B570EB1B-15E8-442D-97C7-DB01092D8506}" type="presOf" srcId="{3F643F93-6C39-4B7B-B8CD-043B19AF1E4A}" destId="{F71D3B06-868F-4CF0-BBCC-652348F5A85A}" srcOrd="0" destOrd="5" presId="urn:microsoft.com/office/officeart/2005/8/layout/hList6"/>
    <dgm:cxn modelId="{E704C73F-947E-429F-AF30-4E7336C24C26}" type="presOf" srcId="{FEDB8938-F4CE-4EAB-AAF1-398F7CC3E6B7}" destId="{AA36BF4C-00B4-4D5D-B715-DF6DD035E3CF}" srcOrd="0" destOrd="3" presId="urn:microsoft.com/office/officeart/2005/8/layout/hList6"/>
    <dgm:cxn modelId="{5AE141E6-A2C7-4AB5-A730-F2C7A5B2DA70}" type="presOf" srcId="{2B2AF12E-98FC-459C-BA58-E6051207747D}" destId="{AA36BF4C-00B4-4D5D-B715-DF6DD035E3CF}" srcOrd="0" destOrd="2" presId="urn:microsoft.com/office/officeart/2005/8/layout/hList6"/>
    <dgm:cxn modelId="{12615749-D5C8-40BD-ABF6-E1AA82F6D111}" srcId="{FBF87700-C962-4A15-8833-331445701ABF}" destId="{FEDB8938-F4CE-4EAB-AAF1-398F7CC3E6B7}" srcOrd="2" destOrd="0" parTransId="{B06927C7-416D-443E-A76C-3D6356DC8ADA}" sibTransId="{DCC7DE95-DDFB-4DFA-AB83-D5B71B4348ED}"/>
    <dgm:cxn modelId="{8203D495-3E0A-4301-9730-7165CDFEAC7F}" type="presOf" srcId="{A10D33EE-CF22-479C-BDFA-24666D8031D0}" destId="{F71D3B06-868F-4CF0-BBCC-652348F5A85A}" srcOrd="0" destOrd="4" presId="urn:microsoft.com/office/officeart/2005/8/layout/hList6"/>
    <dgm:cxn modelId="{4999C3C4-0376-4EF2-934A-C1742101E924}" srcId="{EE3859B7-D7E9-42EA-B45D-C7FF1E27460A}" destId="{F6847D05-DCDF-496F-92E9-F96DBFF38758}" srcOrd="2" destOrd="0" parTransId="{09FFA73D-5EF6-43F0-922E-1DBCFFD0B705}" sibTransId="{F5950CC3-780C-421D-80F1-D5C753336C92}"/>
    <dgm:cxn modelId="{446850E4-B936-49E5-B63A-913461A77A4D}" srcId="{29A69C09-A46D-481F-B075-F9FCD666445E}" destId="{E8CE24A3-8CC2-4BF4-B2D3-6EF18B277C7F}" srcOrd="1" destOrd="0" parTransId="{159BD807-9168-4715-94E2-3B2AB9E171D4}" sibTransId="{33A1A7C3-7314-42C4-BB34-8A6E4D438A8A}"/>
    <dgm:cxn modelId="{3AF929C4-E1E5-46EF-91F8-E18F408BED58}" srcId="{EE3859B7-D7E9-42EA-B45D-C7FF1E27460A}" destId="{28D80468-87B3-4D42-A4F3-2C63CAA31128}" srcOrd="0" destOrd="0" parTransId="{2DF0EFDB-478B-4A25-9D5D-D1F8DCD5A84E}" sibTransId="{CEF131D0-D9E4-485A-B72A-14726CA90F69}"/>
    <dgm:cxn modelId="{19F8DC27-D415-45E4-A152-FF57342CDF1B}" srcId="{EE3859B7-D7E9-42EA-B45D-C7FF1E27460A}" destId="{3F643F93-6C39-4B7B-B8CD-043B19AF1E4A}" srcOrd="4" destOrd="0" parTransId="{60251FCE-7FA9-4EDE-8348-223A0D0111D9}" sibTransId="{7B54B845-4497-4B80-8A1B-D46DD045C046}"/>
    <dgm:cxn modelId="{3D1D72C1-B028-41DA-84AD-BFEEAB0701CD}" type="presOf" srcId="{FBF87700-C962-4A15-8833-331445701ABF}" destId="{AA36BF4C-00B4-4D5D-B715-DF6DD035E3CF}" srcOrd="0" destOrd="0" presId="urn:microsoft.com/office/officeart/2005/8/layout/hList6"/>
    <dgm:cxn modelId="{0006F7E6-29C5-4648-B806-04F1AA848AEA}" srcId="{29A69C09-A46D-481F-B075-F9FCD666445E}" destId="{E98A41D4-10D3-46E9-91C0-95B9836BBB3F}" srcOrd="0" destOrd="0" parTransId="{2D831A61-8509-46D7-8386-DE87379DCDA4}" sibTransId="{8BCF448B-9087-41B7-97EA-3B39C2C189A0}"/>
    <dgm:cxn modelId="{FFB6F33D-D53E-4F2A-B75B-9ACAD1EE9FF4}" type="presOf" srcId="{28D80468-87B3-4D42-A4F3-2C63CAA31128}" destId="{F71D3B06-868F-4CF0-BBCC-652348F5A85A}" srcOrd="0" destOrd="1" presId="urn:microsoft.com/office/officeart/2005/8/layout/hList6"/>
    <dgm:cxn modelId="{F1CAF301-9E39-4EE5-9786-ABF2A593764E}" type="presOf" srcId="{F96EE143-551F-4E87-91E5-A5446BDB7271}" destId="{F6749FD2-C427-498D-BF19-500E15833462}" srcOrd="0" destOrd="3" presId="urn:microsoft.com/office/officeart/2005/8/layout/hList6"/>
    <dgm:cxn modelId="{53237CCA-2A86-474D-B22B-66324008C791}" srcId="{FBF87700-C962-4A15-8833-331445701ABF}" destId="{3D1F55FC-0847-49EE-8BB8-782A05F75771}" srcOrd="3" destOrd="0" parTransId="{6B449A9C-B14D-41D1-A0A3-6F262FFC37FA}" sibTransId="{9F073BF1-3F51-43D2-8CFC-139045800643}"/>
    <dgm:cxn modelId="{504C52FE-1767-44C8-89F0-A4AC7FE637DE}" srcId="{29A69C09-A46D-481F-B075-F9FCD666445E}" destId="{F96EE143-551F-4E87-91E5-A5446BDB7271}" srcOrd="2" destOrd="0" parTransId="{03D00D6C-CE32-4C4C-AB7E-7005F9EC3D92}" sibTransId="{47F81F81-2243-450D-B2AC-813B209091F9}"/>
    <dgm:cxn modelId="{3C719ED8-FF28-4A82-BD97-3BBAD9264FF9}" srcId="{FBF87700-C962-4A15-8833-331445701ABF}" destId="{F7FA5C37-2C12-4D24-8C5B-027CD3440254}" srcOrd="0" destOrd="0" parTransId="{38C2E7DC-233F-4AC2-8AD0-CD388A936404}" sibTransId="{DAB89677-A981-403B-AD1F-49446D0916F2}"/>
    <dgm:cxn modelId="{8C514D59-1F79-43C4-ABE1-45A5310479C3}" type="presOf" srcId="{7BAD1CC6-7DA5-4D1B-9CE4-D316A480F75C}" destId="{F6749FD2-C427-498D-BF19-500E15833462}" srcOrd="0" destOrd="4" presId="urn:microsoft.com/office/officeart/2005/8/layout/hList6"/>
    <dgm:cxn modelId="{F4B450B4-4D8D-4118-8479-CCFE96C271CD}" type="presOf" srcId="{C64F5ABD-2070-4328-9593-FA1610EF0270}" destId="{F71D3B06-868F-4CF0-BBCC-652348F5A85A}" srcOrd="0" destOrd="2" presId="urn:microsoft.com/office/officeart/2005/8/layout/hList6"/>
    <dgm:cxn modelId="{C5115565-D5FC-4180-B58A-8B2DDB26C37B}" srcId="{0B1F2A46-D3AA-496E-9088-6A9651222198}" destId="{FBF87700-C962-4A15-8833-331445701ABF}" srcOrd="1" destOrd="0" parTransId="{800816EB-1C67-4EB0-9697-EF47965C0F48}" sibTransId="{9B94E11E-F7C4-4A7A-AC5B-55D586F271DA}"/>
    <dgm:cxn modelId="{8577B851-F5D2-4BA8-96BD-C9CA8CD4FC1C}" type="presOf" srcId="{29A69C09-A46D-481F-B075-F9FCD666445E}" destId="{F6749FD2-C427-498D-BF19-500E15833462}" srcOrd="0" destOrd="0" presId="urn:microsoft.com/office/officeart/2005/8/layout/hList6"/>
    <dgm:cxn modelId="{55250891-1C26-41A7-B6CE-46624F00559F}" type="presOf" srcId="{F6847D05-DCDF-496F-92E9-F96DBFF38758}" destId="{F71D3B06-868F-4CF0-BBCC-652348F5A85A}" srcOrd="0" destOrd="3" presId="urn:microsoft.com/office/officeart/2005/8/layout/hList6"/>
    <dgm:cxn modelId="{B27B8704-171A-40DE-B4A1-0C4BC394F2BD}" srcId="{FBF87700-C962-4A15-8833-331445701ABF}" destId="{2B2AF12E-98FC-459C-BA58-E6051207747D}" srcOrd="1" destOrd="0" parTransId="{FF1239B5-9BBE-4FCE-9E8F-5CA2B28A57EE}" sibTransId="{37303886-FFE9-4694-A372-D2A99DCBD3BC}"/>
    <dgm:cxn modelId="{7584566C-69E4-4DE5-8685-AF56AB257B52}" type="presOf" srcId="{E98A41D4-10D3-46E9-91C0-95B9836BBB3F}" destId="{F6749FD2-C427-498D-BF19-500E15833462}" srcOrd="0" destOrd="1" presId="urn:microsoft.com/office/officeart/2005/8/layout/hList6"/>
    <dgm:cxn modelId="{A90FFBA5-D2E4-4C85-B4B7-677FED22CC07}" type="presOf" srcId="{E8CE24A3-8CC2-4BF4-B2D3-6EF18B277C7F}" destId="{F6749FD2-C427-498D-BF19-500E15833462}" srcOrd="0" destOrd="2" presId="urn:microsoft.com/office/officeart/2005/8/layout/hList6"/>
    <dgm:cxn modelId="{58493453-9C0B-4F9F-9DAB-67F3291E5B71}" srcId="{EE3859B7-D7E9-42EA-B45D-C7FF1E27460A}" destId="{A10D33EE-CF22-479C-BDFA-24666D8031D0}" srcOrd="3" destOrd="0" parTransId="{DDAB1FDD-2B6B-42F2-89CE-B79146344B8E}" sibTransId="{4EC685B3-79A7-4E73-ACD3-CF7C3D38F7C3}"/>
    <dgm:cxn modelId="{80EB244F-9D70-449B-8544-D7B624CDB3E7}" srcId="{EE3859B7-D7E9-42EA-B45D-C7FF1E27460A}" destId="{C64F5ABD-2070-4328-9593-FA1610EF0270}" srcOrd="1" destOrd="0" parTransId="{D66893E9-0DF1-4476-BCF9-AA7CD5AAE015}" sibTransId="{450F7FB7-E868-4CD4-8CEE-96B2CB19573D}"/>
    <dgm:cxn modelId="{01F58FF2-8B33-470E-8426-E2904ACBDF80}" srcId="{0B1F2A46-D3AA-496E-9088-6A9651222198}" destId="{EE3859B7-D7E9-42EA-B45D-C7FF1E27460A}" srcOrd="0" destOrd="0" parTransId="{98577559-FCE2-4E66-9A26-18510D39279C}" sibTransId="{8C4BA4A5-246D-4749-AB67-821B1524F6C8}"/>
    <dgm:cxn modelId="{131FC457-D3FE-4FDA-BB19-AE23DE05CFA2}" type="presParOf" srcId="{CB1C2B50-CB77-4B68-8E1A-05E342B04F04}" destId="{F71D3B06-868F-4CF0-BBCC-652348F5A85A}" srcOrd="0" destOrd="0" presId="urn:microsoft.com/office/officeart/2005/8/layout/hList6"/>
    <dgm:cxn modelId="{7B31FE45-E841-4CEA-80D0-0A96CA2BB3A1}" type="presParOf" srcId="{CB1C2B50-CB77-4B68-8E1A-05E342B04F04}" destId="{66C8C614-CFCE-497E-9EA4-E60732669306}" srcOrd="1" destOrd="0" presId="urn:microsoft.com/office/officeart/2005/8/layout/hList6"/>
    <dgm:cxn modelId="{9C717421-0A82-4E09-9636-CAC0834490F7}" type="presParOf" srcId="{CB1C2B50-CB77-4B68-8E1A-05E342B04F04}" destId="{AA36BF4C-00B4-4D5D-B715-DF6DD035E3CF}" srcOrd="2" destOrd="0" presId="urn:microsoft.com/office/officeart/2005/8/layout/hList6"/>
    <dgm:cxn modelId="{0D3234CD-57D7-4A6D-B553-04089443060F}" type="presParOf" srcId="{CB1C2B50-CB77-4B68-8E1A-05E342B04F04}" destId="{5BB13056-5B23-4DE8-BC50-9BB4685BEE15}" srcOrd="3" destOrd="0" presId="urn:microsoft.com/office/officeart/2005/8/layout/hList6"/>
    <dgm:cxn modelId="{A1E2318F-0499-4322-8B32-FDF226637BA7}" type="presParOf" srcId="{CB1C2B50-CB77-4B68-8E1A-05E342B04F04}" destId="{F6749FD2-C427-498D-BF19-500E15833462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AEF146-C994-4C29-897C-286E70D84F75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</dgm:pt>
    <dgm:pt modelId="{8538D3BB-6828-4F49-A1D8-38AE422403E3}">
      <dgm:prSet phldrT="[Текст]" custT="1"/>
      <dgm:spPr/>
      <dgm:t>
        <a:bodyPr/>
        <a:lstStyle/>
        <a:p>
          <a:endParaRPr lang="ru-RU" sz="1600" b="1" dirty="0" smtClean="0"/>
        </a:p>
        <a:p>
          <a:r>
            <a:rPr lang="ru-RU" sz="1600" b="1" dirty="0" smtClean="0"/>
            <a:t>Эталонная база </a:t>
          </a:r>
          <a:r>
            <a:rPr lang="ru-RU" sz="1600" dirty="0" smtClean="0"/>
            <a:t>Республики Казахстан, включает </a:t>
          </a:r>
          <a:r>
            <a:rPr lang="ru-RU" sz="1600" b="1" dirty="0" smtClean="0"/>
            <a:t>101</a:t>
          </a:r>
          <a:r>
            <a:rPr lang="ru-RU" sz="1600" dirty="0" smtClean="0"/>
            <a:t> единицу эталонов, из них </a:t>
          </a:r>
          <a:r>
            <a:rPr lang="ru-RU" sz="1600" b="1" dirty="0" smtClean="0"/>
            <a:t>52</a:t>
          </a:r>
          <a:r>
            <a:rPr lang="ru-RU" sz="1600" dirty="0" smtClean="0"/>
            <a:t> единицы государственных эталонов,  </a:t>
          </a:r>
          <a:r>
            <a:rPr lang="ru-RU" sz="1600" b="1" dirty="0" smtClean="0"/>
            <a:t>49</a:t>
          </a:r>
          <a:r>
            <a:rPr lang="ru-RU" sz="1600" dirty="0" smtClean="0"/>
            <a:t> единиц рабочих эталонов</a:t>
          </a:r>
        </a:p>
        <a:p>
          <a:endParaRPr lang="ru-RU" sz="1200" dirty="0"/>
        </a:p>
      </dgm:t>
    </dgm:pt>
    <dgm:pt modelId="{D23A5152-FE1D-4223-935F-D75653BE14A3}" type="parTrans" cxnId="{223A7DA3-5DF6-4590-9AA8-EE0408C389B2}">
      <dgm:prSet/>
      <dgm:spPr/>
      <dgm:t>
        <a:bodyPr/>
        <a:lstStyle/>
        <a:p>
          <a:endParaRPr lang="ru-RU"/>
        </a:p>
      </dgm:t>
    </dgm:pt>
    <dgm:pt modelId="{8AC4A1D5-47C8-4F80-B421-C8DB974A8C95}" type="sibTrans" cxnId="{223A7DA3-5DF6-4590-9AA8-EE0408C389B2}">
      <dgm:prSet/>
      <dgm:spPr/>
      <dgm:t>
        <a:bodyPr/>
        <a:lstStyle/>
        <a:p>
          <a:endParaRPr lang="ru-RU"/>
        </a:p>
      </dgm:t>
    </dgm:pt>
    <dgm:pt modelId="{15CEE503-C118-4BBF-AC5C-00844F0D45E1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Arial" pitchFamily="34" charset="0"/>
              <a:cs typeface="Arial" pitchFamily="34" charset="0"/>
            </a:rPr>
            <a:t>утвержденных типов средств измерений  - </a:t>
          </a:r>
          <a:r>
            <a:rPr lang="ru-RU" b="1" dirty="0" smtClean="0">
              <a:latin typeface="Arial" pitchFamily="34" charset="0"/>
              <a:cs typeface="Arial" pitchFamily="34" charset="0"/>
            </a:rPr>
            <a:t>14 114, </a:t>
          </a:r>
          <a:r>
            <a:rPr lang="ru-RU" dirty="0" smtClean="0">
              <a:latin typeface="Arial" pitchFamily="34" charset="0"/>
              <a:cs typeface="Arial" pitchFamily="34" charset="0"/>
            </a:rPr>
            <a:t>из них по признанию результатов испытаний - </a:t>
          </a:r>
          <a:r>
            <a:rPr lang="ru-RU" b="1" dirty="0" smtClean="0">
              <a:latin typeface="Arial" pitchFamily="34" charset="0"/>
              <a:cs typeface="Arial" pitchFamily="34" charset="0"/>
            </a:rPr>
            <a:t>8170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2851D5BD-DF51-494A-8508-3578D75766D0}" type="parTrans" cxnId="{18C9B58B-8546-44D0-99B1-290D043D4F11}">
      <dgm:prSet/>
      <dgm:spPr/>
      <dgm:t>
        <a:bodyPr/>
        <a:lstStyle/>
        <a:p>
          <a:endParaRPr lang="ru-RU"/>
        </a:p>
      </dgm:t>
    </dgm:pt>
    <dgm:pt modelId="{0D32CD3C-1C50-4136-8181-B8981F1AEF64}" type="sibTrans" cxnId="{18C9B58B-8546-44D0-99B1-290D043D4F11}">
      <dgm:prSet/>
      <dgm:spPr/>
      <dgm:t>
        <a:bodyPr/>
        <a:lstStyle/>
        <a:p>
          <a:endParaRPr lang="ru-RU"/>
        </a:p>
      </dgm:t>
    </dgm:pt>
    <dgm:pt modelId="{69F568AB-FDCC-4A35-BD03-FCE1442A65BE}">
      <dgm:prSet phldrT="[Текст]"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стандартных образцов состава и свойств веществ и материалов  -  </a:t>
          </a:r>
          <a:r>
            <a:rPr lang="ru-RU" b="1" dirty="0" smtClean="0">
              <a:latin typeface="Arial" pitchFamily="34" charset="0"/>
              <a:cs typeface="Arial" pitchFamily="34" charset="0"/>
            </a:rPr>
            <a:t>3 270 </a:t>
          </a:r>
          <a:r>
            <a:rPr lang="ru-RU" dirty="0" smtClean="0">
              <a:latin typeface="Arial" pitchFamily="34" charset="0"/>
              <a:cs typeface="Arial" pitchFamily="34" charset="0"/>
            </a:rPr>
            <a:t>типов, из них по допуску к применению - </a:t>
          </a:r>
          <a:r>
            <a:rPr lang="ru-RU" b="1" dirty="0" smtClean="0">
              <a:latin typeface="Arial" pitchFamily="34" charset="0"/>
              <a:cs typeface="Arial" pitchFamily="34" charset="0"/>
            </a:rPr>
            <a:t>2 696</a:t>
          </a:r>
          <a:r>
            <a:rPr lang="ru-RU" dirty="0" smtClean="0">
              <a:latin typeface="Arial" pitchFamily="34" charset="0"/>
              <a:cs typeface="Arial" pitchFamily="34" charset="0"/>
            </a:rPr>
            <a:t>, по утверждению типа  СО – </a:t>
          </a:r>
          <a:r>
            <a:rPr lang="ru-RU" b="1" dirty="0" smtClean="0">
              <a:latin typeface="Arial" pitchFamily="34" charset="0"/>
              <a:cs typeface="Arial" pitchFamily="34" charset="0"/>
            </a:rPr>
            <a:t>574</a:t>
          </a:r>
          <a:endParaRPr lang="ru-RU" b="1" dirty="0"/>
        </a:p>
      </dgm:t>
    </dgm:pt>
    <dgm:pt modelId="{F04BBDA8-E604-4387-AFA8-B8FB48A6398C}" type="sibTrans" cxnId="{58822951-31A9-4C95-802E-4B4061E079A0}">
      <dgm:prSet/>
      <dgm:spPr/>
      <dgm:t>
        <a:bodyPr/>
        <a:lstStyle/>
        <a:p>
          <a:endParaRPr lang="ru-RU"/>
        </a:p>
      </dgm:t>
    </dgm:pt>
    <dgm:pt modelId="{D9468EDA-C642-4E41-ADFA-EFDE7020F8EB}" type="parTrans" cxnId="{58822951-31A9-4C95-802E-4B4061E079A0}">
      <dgm:prSet/>
      <dgm:spPr/>
      <dgm:t>
        <a:bodyPr/>
        <a:lstStyle/>
        <a:p>
          <a:endParaRPr lang="ru-RU"/>
        </a:p>
      </dgm:t>
    </dgm:pt>
    <dgm:pt modelId="{A6DADE77-7E73-41ED-AB0D-8F677DD64FE4}" type="pres">
      <dgm:prSet presAssocID="{C9AEF146-C994-4C29-897C-286E70D84F75}" presName="linearFlow" presStyleCnt="0">
        <dgm:presLayoutVars>
          <dgm:dir/>
          <dgm:resizeHandles val="exact"/>
        </dgm:presLayoutVars>
      </dgm:prSet>
      <dgm:spPr/>
    </dgm:pt>
    <dgm:pt modelId="{CC2DF207-00F3-409A-B74F-8D2593B34561}" type="pres">
      <dgm:prSet presAssocID="{8538D3BB-6828-4F49-A1D8-38AE422403E3}" presName="composite" presStyleCnt="0"/>
      <dgm:spPr/>
    </dgm:pt>
    <dgm:pt modelId="{657BA3F2-F1CD-4DDA-B51A-6093983C999E}" type="pres">
      <dgm:prSet presAssocID="{8538D3BB-6828-4F49-A1D8-38AE422403E3}" presName="imgShp" presStyleLbl="fgImgPlace1" presStyleIdx="0" presStyleCnt="3" custLinFactX="-13189" custLinFactNeighborX="-100000" custLinFactNeighborY="140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</dgm:pt>
    <dgm:pt modelId="{DFEE461A-AD23-4829-A836-430380B23F6B}" type="pres">
      <dgm:prSet presAssocID="{8538D3BB-6828-4F49-A1D8-38AE422403E3}" presName="txShp" presStyleLbl="node1" presStyleIdx="0" presStyleCnt="3" custScaleX="117772" custLinFactNeighborX="2036" custLinFactNeighborY="-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453A4-14E3-406C-AAAE-88A0908EB3AC}" type="pres">
      <dgm:prSet presAssocID="{8AC4A1D5-47C8-4F80-B421-C8DB974A8C95}" presName="spacing" presStyleCnt="0"/>
      <dgm:spPr/>
    </dgm:pt>
    <dgm:pt modelId="{175CF536-15AF-4D27-859D-36132B966853}" type="pres">
      <dgm:prSet presAssocID="{15CEE503-C118-4BBF-AC5C-00844F0D45E1}" presName="composite" presStyleCnt="0"/>
      <dgm:spPr/>
    </dgm:pt>
    <dgm:pt modelId="{97C6A0F7-42BC-4A36-875F-73BEB3E927EA}" type="pres">
      <dgm:prSet presAssocID="{15CEE503-C118-4BBF-AC5C-00844F0D45E1}" presName="imgShp" presStyleLbl="fgImgPlace1" presStyleIdx="1" presStyleCnt="3" custLinFactX="-13914" custLinFactNeighborX="-100000" custLinFactNeighborY="-721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E1D17119-FE49-4CC0-AE91-BCC80C476712}" type="pres">
      <dgm:prSet presAssocID="{15CEE503-C118-4BBF-AC5C-00844F0D45E1}" presName="txShp" presStyleLbl="node1" presStyleIdx="1" presStyleCnt="3" custScaleX="116245" custLinFactNeighborX="2789" custLinFactNeighborY="-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46C84E-45A1-46DC-A8AB-130EE1462EF6}" type="pres">
      <dgm:prSet presAssocID="{0D32CD3C-1C50-4136-8181-B8981F1AEF64}" presName="spacing" presStyleCnt="0"/>
      <dgm:spPr/>
    </dgm:pt>
    <dgm:pt modelId="{454B7A47-DDED-42FE-8B59-C4F62135ABEE}" type="pres">
      <dgm:prSet presAssocID="{69F568AB-FDCC-4A35-BD03-FCE1442A65BE}" presName="composite" presStyleCnt="0"/>
      <dgm:spPr/>
    </dgm:pt>
    <dgm:pt modelId="{BD517B8F-8240-4A7A-B99A-CC2CA8266477}" type="pres">
      <dgm:prSet presAssocID="{69F568AB-FDCC-4A35-BD03-FCE1442A65BE}" presName="imgShp" presStyleLbl="fgImgPlace1" presStyleIdx="2" presStyleCnt="3" custLinFactX="-11981" custLinFactNeighborX="-100000" custLinFactNeighborY="-147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</dgm:spPr>
    </dgm:pt>
    <dgm:pt modelId="{B0B53531-7580-4815-94F2-C8372D61C5A1}" type="pres">
      <dgm:prSet presAssocID="{69F568AB-FDCC-4A35-BD03-FCE1442A65BE}" presName="txShp" presStyleLbl="node1" presStyleIdx="2" presStyleCnt="3" custScaleX="118698" custScaleY="96853" custLinFactNeighborX="3124" custLinFactNeighborY="-3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C9B58B-8546-44D0-99B1-290D043D4F11}" srcId="{C9AEF146-C994-4C29-897C-286E70D84F75}" destId="{15CEE503-C118-4BBF-AC5C-00844F0D45E1}" srcOrd="1" destOrd="0" parTransId="{2851D5BD-DF51-494A-8508-3578D75766D0}" sibTransId="{0D32CD3C-1C50-4136-8181-B8981F1AEF64}"/>
    <dgm:cxn modelId="{223A7DA3-5DF6-4590-9AA8-EE0408C389B2}" srcId="{C9AEF146-C994-4C29-897C-286E70D84F75}" destId="{8538D3BB-6828-4F49-A1D8-38AE422403E3}" srcOrd="0" destOrd="0" parTransId="{D23A5152-FE1D-4223-935F-D75653BE14A3}" sibTransId="{8AC4A1D5-47C8-4F80-B421-C8DB974A8C95}"/>
    <dgm:cxn modelId="{F986BB4C-8F5C-4FFE-AC00-07244BC5F3E9}" type="presOf" srcId="{69F568AB-FDCC-4A35-BD03-FCE1442A65BE}" destId="{B0B53531-7580-4815-94F2-C8372D61C5A1}" srcOrd="0" destOrd="0" presId="urn:microsoft.com/office/officeart/2005/8/layout/vList3"/>
    <dgm:cxn modelId="{30DA92D6-EA68-429F-BA7A-94DD31C45007}" type="presOf" srcId="{15CEE503-C118-4BBF-AC5C-00844F0D45E1}" destId="{E1D17119-FE49-4CC0-AE91-BCC80C476712}" srcOrd="0" destOrd="0" presId="urn:microsoft.com/office/officeart/2005/8/layout/vList3"/>
    <dgm:cxn modelId="{F4C2DAB2-8929-4909-9BFD-09F35CE3285D}" type="presOf" srcId="{C9AEF146-C994-4C29-897C-286E70D84F75}" destId="{A6DADE77-7E73-41ED-AB0D-8F677DD64FE4}" srcOrd="0" destOrd="0" presId="urn:microsoft.com/office/officeart/2005/8/layout/vList3"/>
    <dgm:cxn modelId="{5A746DA0-B3CB-4811-B0B3-9839DB3BA011}" type="presOf" srcId="{8538D3BB-6828-4F49-A1D8-38AE422403E3}" destId="{DFEE461A-AD23-4829-A836-430380B23F6B}" srcOrd="0" destOrd="0" presId="urn:microsoft.com/office/officeart/2005/8/layout/vList3"/>
    <dgm:cxn modelId="{58822951-31A9-4C95-802E-4B4061E079A0}" srcId="{C9AEF146-C994-4C29-897C-286E70D84F75}" destId="{69F568AB-FDCC-4A35-BD03-FCE1442A65BE}" srcOrd="2" destOrd="0" parTransId="{D9468EDA-C642-4E41-ADFA-EFDE7020F8EB}" sibTransId="{F04BBDA8-E604-4387-AFA8-B8FB48A6398C}"/>
    <dgm:cxn modelId="{9A92C8C0-5DDE-48D4-ACD2-0AC1804DB652}" type="presParOf" srcId="{A6DADE77-7E73-41ED-AB0D-8F677DD64FE4}" destId="{CC2DF207-00F3-409A-B74F-8D2593B34561}" srcOrd="0" destOrd="0" presId="urn:microsoft.com/office/officeart/2005/8/layout/vList3"/>
    <dgm:cxn modelId="{6AE8985A-1817-45BA-84BA-5810ABFBA879}" type="presParOf" srcId="{CC2DF207-00F3-409A-B74F-8D2593B34561}" destId="{657BA3F2-F1CD-4DDA-B51A-6093983C999E}" srcOrd="0" destOrd="0" presId="urn:microsoft.com/office/officeart/2005/8/layout/vList3"/>
    <dgm:cxn modelId="{51565460-B299-4C6E-A7CA-B857D17D9BDB}" type="presParOf" srcId="{CC2DF207-00F3-409A-B74F-8D2593B34561}" destId="{DFEE461A-AD23-4829-A836-430380B23F6B}" srcOrd="1" destOrd="0" presId="urn:microsoft.com/office/officeart/2005/8/layout/vList3"/>
    <dgm:cxn modelId="{9571FDC7-79DC-473E-BC55-3B10E7550D41}" type="presParOf" srcId="{A6DADE77-7E73-41ED-AB0D-8F677DD64FE4}" destId="{026453A4-14E3-406C-AAAE-88A0908EB3AC}" srcOrd="1" destOrd="0" presId="urn:microsoft.com/office/officeart/2005/8/layout/vList3"/>
    <dgm:cxn modelId="{D223BFE8-1507-4049-96E1-144BD43B7420}" type="presParOf" srcId="{A6DADE77-7E73-41ED-AB0D-8F677DD64FE4}" destId="{175CF536-15AF-4D27-859D-36132B966853}" srcOrd="2" destOrd="0" presId="urn:microsoft.com/office/officeart/2005/8/layout/vList3"/>
    <dgm:cxn modelId="{64CC1460-4286-4697-961B-0612B298374E}" type="presParOf" srcId="{175CF536-15AF-4D27-859D-36132B966853}" destId="{97C6A0F7-42BC-4A36-875F-73BEB3E927EA}" srcOrd="0" destOrd="0" presId="urn:microsoft.com/office/officeart/2005/8/layout/vList3"/>
    <dgm:cxn modelId="{D3ED2517-BCF1-4F8A-AA1E-47091AA4889D}" type="presParOf" srcId="{175CF536-15AF-4D27-859D-36132B966853}" destId="{E1D17119-FE49-4CC0-AE91-BCC80C476712}" srcOrd="1" destOrd="0" presId="urn:microsoft.com/office/officeart/2005/8/layout/vList3"/>
    <dgm:cxn modelId="{C23BA9FB-CA51-448E-8223-CC0C9543375B}" type="presParOf" srcId="{A6DADE77-7E73-41ED-AB0D-8F677DD64FE4}" destId="{A346C84E-45A1-46DC-A8AB-130EE1462EF6}" srcOrd="3" destOrd="0" presId="urn:microsoft.com/office/officeart/2005/8/layout/vList3"/>
    <dgm:cxn modelId="{7D6BAE4B-1C6E-4D73-B517-5D0844CB86F2}" type="presParOf" srcId="{A6DADE77-7E73-41ED-AB0D-8F677DD64FE4}" destId="{454B7A47-DDED-42FE-8B59-C4F62135ABEE}" srcOrd="4" destOrd="0" presId="urn:microsoft.com/office/officeart/2005/8/layout/vList3"/>
    <dgm:cxn modelId="{91575535-0B0E-4E79-B1D8-6AFA61CD761C}" type="presParOf" srcId="{454B7A47-DDED-42FE-8B59-C4F62135ABEE}" destId="{BD517B8F-8240-4A7A-B99A-CC2CA8266477}" srcOrd="0" destOrd="0" presId="urn:microsoft.com/office/officeart/2005/8/layout/vList3"/>
    <dgm:cxn modelId="{84A5F02B-E93C-4B05-A070-D7CDFB93B679}" type="presParOf" srcId="{454B7A47-DDED-42FE-8B59-C4F62135ABEE}" destId="{B0B53531-7580-4815-94F2-C8372D61C5A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6D8898-619E-49AE-9114-C10938F44673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DB2F05-BB35-49FB-B286-784EB5122FE2}">
      <dgm:prSet phldrT="[Текст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kk-KZ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 целях подтверждения эквивалентности государственных эталонов в 2016 году принято участие в 1 ключевом сличении и 2 пилотных сличениях в рамках КООМЕТ. Всего на сегодняшний день Казахстаном принято участие в 42 ключевых и дополнительных сличениях эталонов единиц величин.</a:t>
          </a:r>
          <a:endParaRPr lang="ru-RU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F7CE118-C79E-4C63-8918-5AC771653E12}" type="parTrans" cxnId="{A0AF4739-89FF-49F7-A810-69EC7B39BF1E}">
      <dgm:prSet/>
      <dgm:spPr/>
      <dgm:t>
        <a:bodyPr/>
        <a:lstStyle/>
        <a:p>
          <a:endParaRPr lang="ru-RU"/>
        </a:p>
      </dgm:t>
    </dgm:pt>
    <dgm:pt modelId="{D170AFC5-FC75-4B58-AA18-CACB0307F042}" type="sibTrans" cxnId="{A0AF4739-89FF-49F7-A810-69EC7B39BF1E}">
      <dgm:prSet/>
      <dgm:spPr/>
      <dgm:t>
        <a:bodyPr/>
        <a:lstStyle/>
        <a:p>
          <a:endParaRPr lang="ru-RU"/>
        </a:p>
      </dgm:t>
    </dgm:pt>
    <dgm:pt modelId="{7346E76B-5F3C-4C0F-A7D7-FC3BF3A0DC97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На 2017 год запланировано участие в 7 сличениях в рамках КООМЕТ.</a:t>
          </a:r>
          <a:endParaRPr lang="ru-RU" sz="1600" dirty="0">
            <a:solidFill>
              <a:schemeClr val="tx1"/>
            </a:solidFill>
          </a:endParaRPr>
        </a:p>
      </dgm:t>
    </dgm:pt>
    <dgm:pt modelId="{B341A881-EC30-44E0-945C-1953ECCA705C}" type="parTrans" cxnId="{55C1B63E-4B10-4E5B-8740-45ABE27216B8}">
      <dgm:prSet/>
      <dgm:spPr/>
      <dgm:t>
        <a:bodyPr/>
        <a:lstStyle/>
        <a:p>
          <a:endParaRPr lang="ru-RU"/>
        </a:p>
      </dgm:t>
    </dgm:pt>
    <dgm:pt modelId="{9338BC8D-4D6D-49A7-AC9C-B3B18022BD76}" type="sibTrans" cxnId="{55C1B63E-4B10-4E5B-8740-45ABE27216B8}">
      <dgm:prSet/>
      <dgm:spPr/>
      <dgm:t>
        <a:bodyPr/>
        <a:lstStyle/>
        <a:p>
          <a:endParaRPr lang="ru-RU"/>
        </a:p>
      </dgm:t>
    </dgm:pt>
    <dgm:pt modelId="{A865FECB-289A-40FC-AEF4-466E7F15719F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kk-KZ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На сегодня </a:t>
          </a:r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 </a:t>
          </a:r>
          <a:r>
            <a:rPr lang="kk-KZ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базе данных 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KCDB BIPM</a:t>
          </a:r>
          <a:r>
            <a:rPr lang="kk-KZ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размещено</a:t>
          </a:r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58 калибровочных и измерительных данных (СМС) Казахстана по массе, твердости, температуре, времени и частоте, длине, измерениям рН</a:t>
          </a:r>
          <a:r>
            <a:rPr lang="ru-RU" sz="1600" dirty="0" smtClean="0">
              <a:solidFill>
                <a:schemeClr val="tx1"/>
              </a:solidFill>
            </a:rPr>
            <a:t>. </a:t>
          </a:r>
          <a:endParaRPr lang="ru-RU" sz="1600" dirty="0">
            <a:solidFill>
              <a:schemeClr val="tx1"/>
            </a:solidFill>
          </a:endParaRPr>
        </a:p>
      </dgm:t>
    </dgm:pt>
    <dgm:pt modelId="{A2EA69CF-3072-4F37-91BB-A57675A963AE}" type="parTrans" cxnId="{FDA06BA5-DB5A-4F92-B31F-39C41AD71F93}">
      <dgm:prSet/>
      <dgm:spPr/>
      <dgm:t>
        <a:bodyPr/>
        <a:lstStyle/>
        <a:p>
          <a:endParaRPr lang="ru-RU"/>
        </a:p>
      </dgm:t>
    </dgm:pt>
    <dgm:pt modelId="{DDE083C3-6498-437B-AA1F-04B7B646563C}" type="sibTrans" cxnId="{FDA06BA5-DB5A-4F92-B31F-39C41AD71F93}">
      <dgm:prSet/>
      <dgm:spPr/>
      <dgm:t>
        <a:bodyPr/>
        <a:lstStyle/>
        <a:p>
          <a:endParaRPr lang="ru-RU"/>
        </a:p>
      </dgm:t>
    </dgm:pt>
    <dgm:pt modelId="{41F6E197-FF23-46BB-A916-55DE91D4174E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1600" b="1" i="1" dirty="0" err="1" smtClean="0">
              <a:solidFill>
                <a:schemeClr val="tx1"/>
              </a:solidFill>
            </a:rPr>
            <a:t>Справочно</a:t>
          </a:r>
          <a:r>
            <a:rPr lang="ru-RU" sz="1600" b="1" i="1" dirty="0" smtClean="0">
              <a:solidFill>
                <a:schemeClr val="tx1"/>
              </a:solidFill>
            </a:rPr>
            <a:t>: </a:t>
          </a:r>
          <a:r>
            <a:rPr lang="ru-RU" sz="1600" dirty="0" smtClean="0">
              <a:solidFill>
                <a:schemeClr val="tx1"/>
              </a:solidFill>
            </a:rPr>
            <a:t>Из 58 СМС:                   9- температура,  25 – время и частота,                       6 –длина,                 14- масса,                       4 - </a:t>
          </a:r>
          <a:r>
            <a:rPr lang="ru-RU" sz="1600" dirty="0" err="1" smtClean="0">
              <a:solidFill>
                <a:schemeClr val="tx1"/>
              </a:solidFill>
            </a:rPr>
            <a:t>физ-химия</a:t>
          </a:r>
          <a:r>
            <a:rPr lang="ru-RU" sz="1200" dirty="0" smtClean="0">
              <a:solidFill>
                <a:schemeClr val="tx1"/>
              </a:solidFill>
            </a:rPr>
            <a:t>.</a:t>
          </a:r>
          <a:endParaRPr lang="ru-RU" sz="1200" dirty="0">
            <a:solidFill>
              <a:schemeClr val="tx1"/>
            </a:solidFill>
          </a:endParaRPr>
        </a:p>
      </dgm:t>
    </dgm:pt>
    <dgm:pt modelId="{8E1B403F-DE4C-4FBD-A949-8B215A379611}" type="parTrans" cxnId="{BA316362-5080-417E-A4DA-BF29247E5882}">
      <dgm:prSet/>
      <dgm:spPr/>
      <dgm:t>
        <a:bodyPr/>
        <a:lstStyle/>
        <a:p>
          <a:endParaRPr lang="ru-RU"/>
        </a:p>
      </dgm:t>
    </dgm:pt>
    <dgm:pt modelId="{F464296A-0A83-414C-B078-0967F15220E6}" type="sibTrans" cxnId="{BA316362-5080-417E-A4DA-BF29247E5882}">
      <dgm:prSet/>
      <dgm:spPr/>
      <dgm:t>
        <a:bodyPr/>
        <a:lstStyle/>
        <a:p>
          <a:endParaRPr lang="ru-RU"/>
        </a:p>
      </dgm:t>
    </dgm:pt>
    <dgm:pt modelId="{F06EE7A1-0322-4222-AD1C-624DD1DBC825}">
      <dgm:prSet custT="1"/>
      <dgm:spPr>
        <a:solidFill>
          <a:srgbClr val="92D050"/>
        </a:solidFill>
      </dgm:spPr>
      <dgm:t>
        <a:bodyPr/>
        <a:lstStyle/>
        <a:p>
          <a:r>
            <a:rPr lang="ru-RU" sz="1600" dirty="0" smtClean="0"/>
            <a:t>В 2017 год ожидается публикация еще 4 </a:t>
          </a:r>
          <a:r>
            <a:rPr lang="en-US" sz="1600" dirty="0" smtClean="0"/>
            <a:t>CMC </a:t>
          </a:r>
          <a:r>
            <a:rPr lang="ru-RU" sz="1600" dirty="0" smtClean="0"/>
            <a:t>строк по электрическим видам измерений.</a:t>
          </a:r>
          <a:endParaRPr lang="ru-RU" sz="1600" dirty="0"/>
        </a:p>
      </dgm:t>
    </dgm:pt>
    <dgm:pt modelId="{3EA7D312-587D-4B22-9C92-E9EAA2BDBBA4}" type="parTrans" cxnId="{2960C061-A0EF-4384-898D-5E226F5882C7}">
      <dgm:prSet/>
      <dgm:spPr/>
      <dgm:t>
        <a:bodyPr/>
        <a:lstStyle/>
        <a:p>
          <a:endParaRPr lang="ru-RU"/>
        </a:p>
      </dgm:t>
    </dgm:pt>
    <dgm:pt modelId="{40EB2A51-ED0B-4E3A-A8BD-CB2EA805DB65}" type="sibTrans" cxnId="{2960C061-A0EF-4384-898D-5E226F5882C7}">
      <dgm:prSet/>
      <dgm:spPr/>
      <dgm:t>
        <a:bodyPr/>
        <a:lstStyle/>
        <a:p>
          <a:endParaRPr lang="ru-RU"/>
        </a:p>
      </dgm:t>
    </dgm:pt>
    <dgm:pt modelId="{F0187507-DEF5-47D4-8E3F-FD4BD5077C8D}" type="pres">
      <dgm:prSet presAssocID="{F36D8898-619E-49AE-9114-C10938F446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ADB76D-7346-4187-9ADB-956256C19D71}" type="pres">
      <dgm:prSet presAssocID="{9FDB2F05-BB35-49FB-B286-784EB5122FE2}" presName="node" presStyleLbl="node1" presStyleIdx="0" presStyleCnt="5" custScaleX="197941" custScaleY="113211" custLinFactNeighborX="-8432" custLinFactNeighborY="-17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C2B96A-3872-42D8-8A49-397439538716}" type="pres">
      <dgm:prSet presAssocID="{D170AFC5-FC75-4B58-AA18-CACB0307F042}" presName="sibTrans" presStyleCnt="0"/>
      <dgm:spPr/>
    </dgm:pt>
    <dgm:pt modelId="{21C60D9D-734A-4082-AFD1-BAF8193E1429}" type="pres">
      <dgm:prSet presAssocID="{7346E76B-5F3C-4C0F-A7D7-FC3BF3A0DC97}" presName="node" presStyleLbl="node1" presStyleIdx="1" presStyleCnt="5" custScaleY="109194" custLinFactNeighborX="-2875" custLinFactNeighborY="26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3B8A3-51D1-4C51-9A2D-75EACFCB6423}" type="pres">
      <dgm:prSet presAssocID="{9338BC8D-4D6D-49A7-AC9C-B3B18022BD76}" presName="sibTrans" presStyleCnt="0"/>
      <dgm:spPr/>
    </dgm:pt>
    <dgm:pt modelId="{BB630392-D9FD-4976-AEF4-BF8297592638}" type="pres">
      <dgm:prSet presAssocID="{A865FECB-289A-40FC-AEF4-466E7F15719F}" presName="node" presStyleLbl="node1" presStyleIdx="2" presStyleCnt="5" custScaleX="132526" custScaleY="149141" custLinFactNeighborX="-8667" custLinFactNeighborY="-1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4684D-F217-4B3A-9BC3-09601E9B25E2}" type="pres">
      <dgm:prSet presAssocID="{DDE083C3-6498-437B-AA1F-04B7B646563C}" presName="sibTrans" presStyleCnt="0"/>
      <dgm:spPr/>
    </dgm:pt>
    <dgm:pt modelId="{49E7786D-AAC7-4DA7-822D-DD0B1ACAB088}" type="pres">
      <dgm:prSet presAssocID="{41F6E197-FF23-46BB-A916-55DE91D4174E}" presName="node" presStyleLbl="node1" presStyleIdx="3" presStyleCnt="5" custScaleX="71099" custScaleY="153846" custLinFactNeighborX="210" custLinFactNeighborY="52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0DEAFD-A7D6-4BA5-993A-8EF1EFC62D69}" type="pres">
      <dgm:prSet presAssocID="{F464296A-0A83-414C-B078-0967F15220E6}" presName="sibTrans" presStyleCnt="0"/>
      <dgm:spPr/>
    </dgm:pt>
    <dgm:pt modelId="{DFAEB234-4AF6-4050-BEEE-B2AA6F5890C6}" type="pres">
      <dgm:prSet presAssocID="{F06EE7A1-0322-4222-AD1C-624DD1DBC825}" presName="node" presStyleLbl="node1" presStyleIdx="4" presStyleCnt="5" custScaleX="78059" custScaleY="137994" custLinFactNeighborX="3858" custLinFactNeighborY="-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DD0C61-D2F9-47F3-B4EB-3D7752FAEB30}" type="presOf" srcId="{9FDB2F05-BB35-49FB-B286-784EB5122FE2}" destId="{F9ADB76D-7346-4187-9ADB-956256C19D71}" srcOrd="0" destOrd="0" presId="urn:microsoft.com/office/officeart/2005/8/layout/default#2"/>
    <dgm:cxn modelId="{55C1B63E-4B10-4E5B-8740-45ABE27216B8}" srcId="{F36D8898-619E-49AE-9114-C10938F44673}" destId="{7346E76B-5F3C-4C0F-A7D7-FC3BF3A0DC97}" srcOrd="1" destOrd="0" parTransId="{B341A881-EC30-44E0-945C-1953ECCA705C}" sibTransId="{9338BC8D-4D6D-49A7-AC9C-B3B18022BD76}"/>
    <dgm:cxn modelId="{EAFE657C-E297-4647-B715-5253507D1702}" type="presOf" srcId="{F06EE7A1-0322-4222-AD1C-624DD1DBC825}" destId="{DFAEB234-4AF6-4050-BEEE-B2AA6F5890C6}" srcOrd="0" destOrd="0" presId="urn:microsoft.com/office/officeart/2005/8/layout/default#2"/>
    <dgm:cxn modelId="{10587268-4935-4CEB-8023-4B8955C6E335}" type="presOf" srcId="{F36D8898-619E-49AE-9114-C10938F44673}" destId="{F0187507-DEF5-47D4-8E3F-FD4BD5077C8D}" srcOrd="0" destOrd="0" presId="urn:microsoft.com/office/officeart/2005/8/layout/default#2"/>
    <dgm:cxn modelId="{97D31CB7-79B8-4401-BA3B-6D379CB5BB2B}" type="presOf" srcId="{A865FECB-289A-40FC-AEF4-466E7F15719F}" destId="{BB630392-D9FD-4976-AEF4-BF8297592638}" srcOrd="0" destOrd="0" presId="urn:microsoft.com/office/officeart/2005/8/layout/default#2"/>
    <dgm:cxn modelId="{A0AF4739-89FF-49F7-A810-69EC7B39BF1E}" srcId="{F36D8898-619E-49AE-9114-C10938F44673}" destId="{9FDB2F05-BB35-49FB-B286-784EB5122FE2}" srcOrd="0" destOrd="0" parTransId="{DF7CE118-C79E-4C63-8918-5AC771653E12}" sibTransId="{D170AFC5-FC75-4B58-AA18-CACB0307F042}"/>
    <dgm:cxn modelId="{2960C061-A0EF-4384-898D-5E226F5882C7}" srcId="{F36D8898-619E-49AE-9114-C10938F44673}" destId="{F06EE7A1-0322-4222-AD1C-624DD1DBC825}" srcOrd="4" destOrd="0" parTransId="{3EA7D312-587D-4B22-9C92-E9EAA2BDBBA4}" sibTransId="{40EB2A51-ED0B-4E3A-A8BD-CB2EA805DB65}"/>
    <dgm:cxn modelId="{BA316362-5080-417E-A4DA-BF29247E5882}" srcId="{F36D8898-619E-49AE-9114-C10938F44673}" destId="{41F6E197-FF23-46BB-A916-55DE91D4174E}" srcOrd="3" destOrd="0" parTransId="{8E1B403F-DE4C-4FBD-A949-8B215A379611}" sibTransId="{F464296A-0A83-414C-B078-0967F15220E6}"/>
    <dgm:cxn modelId="{7E1F9D97-776E-4698-8F7A-B00091B40D27}" type="presOf" srcId="{7346E76B-5F3C-4C0F-A7D7-FC3BF3A0DC97}" destId="{21C60D9D-734A-4082-AFD1-BAF8193E1429}" srcOrd="0" destOrd="0" presId="urn:microsoft.com/office/officeart/2005/8/layout/default#2"/>
    <dgm:cxn modelId="{FDA06BA5-DB5A-4F92-B31F-39C41AD71F93}" srcId="{F36D8898-619E-49AE-9114-C10938F44673}" destId="{A865FECB-289A-40FC-AEF4-466E7F15719F}" srcOrd="2" destOrd="0" parTransId="{A2EA69CF-3072-4F37-91BB-A57675A963AE}" sibTransId="{DDE083C3-6498-437B-AA1F-04B7B646563C}"/>
    <dgm:cxn modelId="{8EB74A45-3AD1-4A7C-BB9C-98653D5AAE6D}" type="presOf" srcId="{41F6E197-FF23-46BB-A916-55DE91D4174E}" destId="{49E7786D-AAC7-4DA7-822D-DD0B1ACAB088}" srcOrd="0" destOrd="0" presId="urn:microsoft.com/office/officeart/2005/8/layout/default#2"/>
    <dgm:cxn modelId="{D6CC6C21-AB86-4CC2-A690-BD7FC80B3557}" type="presParOf" srcId="{F0187507-DEF5-47D4-8E3F-FD4BD5077C8D}" destId="{F9ADB76D-7346-4187-9ADB-956256C19D71}" srcOrd="0" destOrd="0" presId="urn:microsoft.com/office/officeart/2005/8/layout/default#2"/>
    <dgm:cxn modelId="{4EE59BA6-1E24-4F56-8711-DE15ADDAAFBC}" type="presParOf" srcId="{F0187507-DEF5-47D4-8E3F-FD4BD5077C8D}" destId="{1BC2B96A-3872-42D8-8A49-397439538716}" srcOrd="1" destOrd="0" presId="urn:microsoft.com/office/officeart/2005/8/layout/default#2"/>
    <dgm:cxn modelId="{F1DAC08F-BBEB-4387-A309-91E79D46D07C}" type="presParOf" srcId="{F0187507-DEF5-47D4-8E3F-FD4BD5077C8D}" destId="{21C60D9D-734A-4082-AFD1-BAF8193E1429}" srcOrd="2" destOrd="0" presId="urn:microsoft.com/office/officeart/2005/8/layout/default#2"/>
    <dgm:cxn modelId="{FBA5EF33-3550-455F-A4FB-7A5026EBF5B9}" type="presParOf" srcId="{F0187507-DEF5-47D4-8E3F-FD4BD5077C8D}" destId="{D013B8A3-51D1-4C51-9A2D-75EACFCB6423}" srcOrd="3" destOrd="0" presId="urn:microsoft.com/office/officeart/2005/8/layout/default#2"/>
    <dgm:cxn modelId="{DD10A26A-FA03-4A34-8ED8-337E13CC8013}" type="presParOf" srcId="{F0187507-DEF5-47D4-8E3F-FD4BD5077C8D}" destId="{BB630392-D9FD-4976-AEF4-BF8297592638}" srcOrd="4" destOrd="0" presId="urn:microsoft.com/office/officeart/2005/8/layout/default#2"/>
    <dgm:cxn modelId="{CDBB47F4-E5F5-4A6F-8090-592C44EC4572}" type="presParOf" srcId="{F0187507-DEF5-47D4-8E3F-FD4BD5077C8D}" destId="{A0C4684D-F217-4B3A-9BC3-09601E9B25E2}" srcOrd="5" destOrd="0" presId="urn:microsoft.com/office/officeart/2005/8/layout/default#2"/>
    <dgm:cxn modelId="{0A228072-EDC2-4EA3-87D3-F5D371DCA828}" type="presParOf" srcId="{F0187507-DEF5-47D4-8E3F-FD4BD5077C8D}" destId="{49E7786D-AAC7-4DA7-822D-DD0B1ACAB088}" srcOrd="6" destOrd="0" presId="urn:microsoft.com/office/officeart/2005/8/layout/default#2"/>
    <dgm:cxn modelId="{2853B526-747C-4AD2-8EA4-B9FEC4479FDA}" type="presParOf" srcId="{F0187507-DEF5-47D4-8E3F-FD4BD5077C8D}" destId="{5F0DEAFD-A7D6-4BA5-993A-8EF1EFC62D69}" srcOrd="7" destOrd="0" presId="urn:microsoft.com/office/officeart/2005/8/layout/default#2"/>
    <dgm:cxn modelId="{6F02D03E-818A-4112-B5AA-C462ABE0DDCB}" type="presParOf" srcId="{F0187507-DEF5-47D4-8E3F-FD4BD5077C8D}" destId="{DFAEB234-4AF6-4050-BEEE-B2AA6F5890C6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1D3B06-868F-4CF0-BBCC-652348F5A85A}">
      <dsp:nvSpPr>
        <dsp:cNvPr id="0" name=""/>
        <dsp:cNvSpPr/>
      </dsp:nvSpPr>
      <dsp:spPr>
        <a:xfrm rot="16200000">
          <a:off x="-988618" y="988720"/>
          <a:ext cx="4392488" cy="2415046"/>
        </a:xfrm>
        <a:prstGeom prst="flowChartManualOperation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Правовая основа</a:t>
          </a:r>
          <a:endParaRPr lang="ru-RU" sz="16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Конституция</a:t>
          </a:r>
          <a:endParaRPr lang="ru-RU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Законы</a:t>
          </a:r>
          <a:endParaRPr lang="ru-RU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Технические регламенты</a:t>
          </a:r>
          <a:endParaRPr lang="ru-RU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Постановления Правительства</a:t>
          </a:r>
          <a:endParaRPr lang="ru-RU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Нормативные документы</a:t>
          </a:r>
          <a:endParaRPr lang="ru-RU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5400000">
        <a:off x="103" y="878497"/>
        <a:ext cx="2415046" cy="2635492"/>
      </dsp:txXfrm>
    </dsp:sp>
    <dsp:sp modelId="{AA36BF4C-00B4-4D5D-B715-DF6DD035E3CF}">
      <dsp:nvSpPr>
        <dsp:cNvPr id="0" name=""/>
        <dsp:cNvSpPr/>
      </dsp:nvSpPr>
      <dsp:spPr>
        <a:xfrm rot="16200000">
          <a:off x="1755775" y="913329"/>
          <a:ext cx="4392488" cy="2565829"/>
        </a:xfrm>
        <a:prstGeom prst="flowChartManualOperati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Организационная основа</a:t>
          </a:r>
          <a:endParaRPr lang="ru-RU" sz="16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Национальные органы по метрологии</a:t>
          </a:r>
          <a:endParaRPr lang="ru-RU" sz="15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Государственные научные метрологические центры</a:t>
          </a:r>
          <a:endParaRPr lang="ru-RU" sz="15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Национальные метрологические институты</a:t>
          </a:r>
          <a:endParaRPr lang="ru-RU" sz="15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Прочие метрологические предприятия и учреждения</a:t>
          </a:r>
          <a:endParaRPr lang="ru-RU" sz="15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5400000">
        <a:off x="2669104" y="878498"/>
        <a:ext cx="2565829" cy="2635492"/>
      </dsp:txXfrm>
    </dsp:sp>
    <dsp:sp modelId="{F6749FD2-C427-498D-BF19-500E15833462}">
      <dsp:nvSpPr>
        <dsp:cNvPr id="0" name=""/>
        <dsp:cNvSpPr/>
      </dsp:nvSpPr>
      <dsp:spPr>
        <a:xfrm rot="16200000">
          <a:off x="4896344" y="531000"/>
          <a:ext cx="4392488" cy="3330487"/>
        </a:xfrm>
        <a:prstGeom prst="flowChartManualOperation">
          <a:avLst/>
        </a:prstGeom>
        <a:solidFill>
          <a:schemeClr val="bg2">
            <a:lumMod val="9000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525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Техническая основа</a:t>
          </a:r>
          <a:endParaRPr lang="ru-RU" sz="15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Национальная эталонная база республик, включая государственные, национальные эталоны, эталоны юридических лиц республик, применяемые СИ</a:t>
          </a:r>
          <a:endParaRPr lang="ru-RU" sz="15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Система передачи размеров величин от государственных эталонов к применяемым СИ</a:t>
          </a:r>
          <a:endParaRPr lang="ru-RU" sz="15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Система постановки на производство и испытаний СИ</a:t>
          </a:r>
          <a:endParaRPr lang="ru-RU" sz="15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Системы создания стандартных справочных данных</a:t>
          </a:r>
          <a:endParaRPr lang="ru-RU" sz="15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5400000">
        <a:off x="5427345" y="878497"/>
        <a:ext cx="3330487" cy="26354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989" tIns="45994" rIns="91989" bIns="4599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989" tIns="45994" rIns="91989" bIns="45994" rtlCol="0"/>
          <a:lstStyle>
            <a:lvl1pPr algn="r">
              <a:defRPr sz="1200"/>
            </a:lvl1pPr>
          </a:lstStyle>
          <a:p>
            <a:fld id="{F2B620E8-47A8-4046-9D46-BCD53427AB9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89" tIns="45994" rIns="91989" bIns="4599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989" tIns="45994" rIns="91989" bIns="4599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989" tIns="45994" rIns="91989" bIns="4599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989" tIns="45994" rIns="91989" bIns="45994" rtlCol="0" anchor="b"/>
          <a:lstStyle>
            <a:lvl1pPr algn="r">
              <a:defRPr sz="1200"/>
            </a:lvl1pPr>
          </a:lstStyle>
          <a:p>
            <a:fld id="{DA48EB69-0222-43A6-94FC-86614C052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153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7A7B370-B737-4B92-8BAD-E8EF52730EE1}" type="datetime1">
              <a:rPr lang="ru-RU" smtClean="0"/>
              <a:t>29.05.2017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13FFB3-DF3E-4B18-999F-9E522B9B947A}" type="datetime1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EC57B-B3EC-446A-B43D-331D74D1DC0B}" type="datetime1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D1D57E-D7C3-4213-B26C-056638BFF02D}" type="datetime1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BC915-B749-4933-B79C-BC9BC840DB0F}" type="datetime1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3A408-8F62-4B75-BBC2-D1CFDBB19FF7}" type="datetime1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9A20ED-8EEF-4D50-A959-7BD123D044D1}" type="datetime1">
              <a:rPr lang="ru-RU" smtClean="0"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30B5B-EE52-43D9-B681-5B00DA4193DE}" type="datetime1">
              <a:rPr lang="ru-RU" smtClean="0"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592A4-29A0-4800-A1B9-20AC0629F230}" type="datetime1">
              <a:rPr lang="ru-RU" smtClean="0"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3717855-1FA2-4E89-8A87-A14B047AFEF1}" type="datetime1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738B900-D349-47B9-933A-BF9A87D6B9D4}" type="datetime1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386CE35-651D-4569-A3AB-9581DC156BCA}" type="datetime1">
              <a:rPr lang="ru-RU" smtClean="0"/>
              <a:t>29.05.2017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10968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Международная конференция на тему: «25 лет Межгосударственному совету по стандартизации, метрологии и сертификации: итоги и перспективы»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type="subTitle" idx="1"/>
          </p:nvPr>
        </p:nvSpPr>
        <p:spPr>
          <a:xfrm>
            <a:off x="685800" y="2276872"/>
            <a:ext cx="7772400" cy="2534439"/>
          </a:xfrm>
        </p:spPr>
        <p:txBody>
          <a:bodyPr>
            <a:normAutofit fontScale="92500"/>
          </a:bodyPr>
          <a:lstStyle/>
          <a:p>
            <a:pPr marL="109728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Согласованная политика национальных органов по метрологии в целях устранения 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технических барьеров 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торговле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373" y="383471"/>
            <a:ext cx="1128627" cy="11286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5877272"/>
            <a:ext cx="336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Докладчик: </a:t>
            </a:r>
            <a:r>
              <a:rPr lang="ru-RU" dirty="0" err="1" smtClean="0"/>
              <a:t>Казыбаева</a:t>
            </a:r>
            <a:r>
              <a:rPr lang="ru-RU" dirty="0" smtClean="0"/>
              <a:t> Ш.С.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5919"/>
            <a:ext cx="1123188" cy="1123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295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 noGrp="1"/>
          </p:cNvSpPr>
          <p:nvPr>
            <p:ph type="title"/>
          </p:nvPr>
        </p:nvSpPr>
        <p:spPr>
          <a:xfrm>
            <a:off x="554682" y="306708"/>
            <a:ext cx="8003232" cy="9532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Международная конференция на тему: «25 лет Межгосударственному совету по стандартизации, метрологии и сертификации: итоги и перспективы»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198" y="326477"/>
            <a:ext cx="933450" cy="933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1845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   </a:t>
            </a:r>
          </a:p>
          <a:p>
            <a:pPr lvl="0"/>
            <a:endParaRPr lang="ru-RU" sz="2600" b="1" dirty="0" smtClean="0">
              <a:solidFill>
                <a:schemeClr val="dk1"/>
              </a:solidFill>
            </a:endParaRPr>
          </a:p>
          <a:p>
            <a:pPr lvl="0"/>
            <a:endParaRPr lang="ru-RU" sz="2600" b="1" dirty="0">
              <a:solidFill>
                <a:schemeClr val="dk1"/>
              </a:solidFill>
            </a:endParaRPr>
          </a:p>
          <a:p>
            <a:pPr lvl="0"/>
            <a:endParaRPr lang="ru-RU" sz="2600" b="1" dirty="0" smtClean="0">
              <a:solidFill>
                <a:schemeClr val="dk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664928"/>
              </p:ext>
            </p:extLst>
          </p:nvPr>
        </p:nvGraphicFramePr>
        <p:xfrm>
          <a:off x="574546" y="1988840"/>
          <a:ext cx="802990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9902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Согласно данным реестра государственной системы обеспечения единства измерений, по состоянию на 1 мая 2017 года в Республике Казахстан зарегистрировано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952678925"/>
              </p:ext>
            </p:extLst>
          </p:nvPr>
        </p:nvGraphicFramePr>
        <p:xfrm>
          <a:off x="690638" y="2982436"/>
          <a:ext cx="8508788" cy="3631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574888" y="1301780"/>
            <a:ext cx="82589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Развитие метрологии в </a:t>
            </a:r>
            <a:r>
              <a:rPr lang="ru-RU" sz="3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Казахстане</a:t>
            </a:r>
            <a:endParaRPr lang="ru-RU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87" y="315822"/>
            <a:ext cx="944105" cy="9441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29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455384"/>
              </p:ext>
            </p:extLst>
          </p:nvPr>
        </p:nvGraphicFramePr>
        <p:xfrm>
          <a:off x="395288" y="1988840"/>
          <a:ext cx="8353176" cy="4536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Развитие </a:t>
            </a:r>
            <a:r>
              <a:rPr lang="ru-RU" sz="400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метрологии в Казахстане</a:t>
            </a:r>
            <a:r>
              <a:rPr lang="ru-RU" sz="320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20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507976" y="188641"/>
            <a:ext cx="8064896" cy="9334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Международная конференция на тему: «25 лет Межгосударственному совету по стандартизации, метрологии и сертификации: итоги и перспективы»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897" y="188640"/>
            <a:ext cx="933450" cy="933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6" y="188641"/>
            <a:ext cx="944105" cy="9441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10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endParaRPr lang="ru-RU" dirty="0" smtClean="0"/>
          </a:p>
          <a:p>
            <a:pPr marL="109728" indent="0" algn="ctr">
              <a:buNone/>
            </a:pPr>
            <a:endParaRPr lang="ru-RU" dirty="0"/>
          </a:p>
          <a:p>
            <a:pPr marL="109728" indent="0" algn="ctr">
              <a:buNone/>
            </a:pPr>
            <a:endParaRPr lang="ru-RU" dirty="0" smtClean="0"/>
          </a:p>
          <a:p>
            <a:pPr marL="109728" indent="0" algn="ctr">
              <a:buNone/>
            </a:pPr>
            <a:endParaRPr lang="ru-RU" dirty="0"/>
          </a:p>
          <a:p>
            <a:pPr marL="109728" indent="0" algn="ctr">
              <a:buNone/>
            </a:pPr>
            <a:r>
              <a:rPr lang="ru-RU" sz="4400" b="1" i="1" dirty="0" smtClean="0">
                <a:latin typeface="Arial" pitchFamily="34" charset="0"/>
                <a:cs typeface="Arial" pitchFamily="34" charset="0"/>
              </a:rPr>
              <a:t>Благодарю за внимание!</a:t>
            </a:r>
            <a:endParaRPr lang="ru-RU" sz="4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2"/>
          <p:cNvSpPr txBox="1">
            <a:spLocks noGrp="1"/>
          </p:cNvSpPr>
          <p:nvPr>
            <p:ph type="title"/>
          </p:nvPr>
        </p:nvSpPr>
        <p:spPr>
          <a:xfrm>
            <a:off x="683568" y="274638"/>
            <a:ext cx="7632848" cy="9332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Международная конференция на тему: «25 лет Межгосударственному совету по стандартизации, метрологии и сертификации: итоги и перспективы»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897" y="274414"/>
            <a:ext cx="933450" cy="933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7" y="261165"/>
            <a:ext cx="944105" cy="9441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579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251520" y="1556792"/>
            <a:ext cx="8568952" cy="2304256"/>
          </a:xfrm>
        </p:spPr>
        <p:txBody>
          <a:bodyPr>
            <a:normAutofit fontScale="92500" lnSpcReduction="20000"/>
          </a:bodyPr>
          <a:lstStyle/>
          <a:p>
            <a:pPr marL="109728" indent="0" algn="just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Технические барьеры -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различия требований национальных и межгосударственных технических регламентов, стандартов или процедур подтверждения соответствия и принятых в международной практике технических регламентов и стандартов или процедур подтверждения соответствия, имеющие большее ограничительное воздействие, чем это необходимо для достижения установленных национальными законодательствами государств-участников и приводящие в связи с этим к излишним препятствиям в международной торговле и в реализации товаров на отечественном рынке.</a:t>
            </a:r>
          </a:p>
          <a:p>
            <a:pPr algn="ctr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507976" y="324419"/>
            <a:ext cx="8064896" cy="10215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Международная конференция на тему: «25 лет Межгосударственному совету по стандартизации, метрологии и сертификации: итоги и перспективы»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782" y="318212"/>
            <a:ext cx="990440" cy="10277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8135340"/>
              </p:ext>
            </p:extLst>
          </p:nvPr>
        </p:nvGraphicFramePr>
        <p:xfrm>
          <a:off x="507976" y="3789040"/>
          <a:ext cx="82296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504056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Технические барьеры ликвидируются, если присоединившийся член СНГ: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547536"/>
              </p:ext>
            </p:extLst>
          </p:nvPr>
        </p:nvGraphicFramePr>
        <p:xfrm>
          <a:off x="755576" y="4581128"/>
          <a:ext cx="7848872" cy="1922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/>
              </a:tblGrid>
              <a:tr h="360039"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Применяет технические регламенты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23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Обеспечивает единые требования к продукции, единые принципы по оценке соответствия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Обеспечивает требуемую точность и достоверность измерений, условия для признания результатов измерений, испытаний, оценки соответствия, сертификации продукции и услуг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Стрелка вправо с вырезом 9"/>
          <p:cNvSpPr/>
          <p:nvPr/>
        </p:nvSpPr>
        <p:spPr>
          <a:xfrm>
            <a:off x="179512" y="4509120"/>
            <a:ext cx="504056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>
            <a:off x="179512" y="5157192"/>
            <a:ext cx="504056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179512" y="5805264"/>
            <a:ext cx="504056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" y="324419"/>
            <a:ext cx="1021564" cy="10215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21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374927"/>
              </p:ext>
            </p:extLst>
          </p:nvPr>
        </p:nvGraphicFramePr>
        <p:xfrm>
          <a:off x="467544" y="1484784"/>
          <a:ext cx="822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Развитие метрологии в странах СНГ</a:t>
                      </a:r>
                      <a:r>
                        <a:rPr lang="ru-RU" baseline="0" dirty="0" smtClean="0"/>
                        <a:t> осуществляется в рамках: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2"/>
          <p:cNvSpPr txBox="1">
            <a:spLocks noGrp="1"/>
          </p:cNvSpPr>
          <p:nvPr>
            <p:ph type="title"/>
          </p:nvPr>
        </p:nvSpPr>
        <p:spPr>
          <a:xfrm>
            <a:off x="755576" y="260648"/>
            <a:ext cx="7959174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Международная конференция на тему: «25 лет Межгосударственному совету по стандартизации, метрологии и сертификации: итоги и перспективы»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840143"/>
              </p:ext>
            </p:extLst>
          </p:nvPr>
        </p:nvGraphicFramePr>
        <p:xfrm>
          <a:off x="1277825" y="2151460"/>
          <a:ext cx="7416824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24"/>
              </a:tblGrid>
              <a:tr h="3600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Собственной национальной системы измерений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420327"/>
              </p:ext>
            </p:extLst>
          </p:nvPr>
        </p:nvGraphicFramePr>
        <p:xfrm>
          <a:off x="1259632" y="2815212"/>
          <a:ext cx="7272808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/>
              </a:tblGrid>
              <a:tr h="504056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Межгосударственного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совета по стандартизации и сертификации (МГС)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886692"/>
              </p:ext>
            </p:extLst>
          </p:nvPr>
        </p:nvGraphicFramePr>
        <p:xfrm>
          <a:off x="1259632" y="3717032"/>
          <a:ext cx="731487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4879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Сотрудничества в составе международных и региональных организаций по метрологии (ГКМВ, МОЗМ, КООМЕТ, ЕВРОМЕТ,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АРМР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85982"/>
              </p:ext>
            </p:extLst>
          </p:nvPr>
        </p:nvGraphicFramePr>
        <p:xfrm>
          <a:off x="1259632" y="4895452"/>
          <a:ext cx="7217247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7247"/>
              </a:tblGrid>
              <a:tr h="488564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Двустороннего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сотрудничества с национальными инфраструктурами других стран в соответствии с заключенными Соглашениями, договорами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Стрелка вправо с вырезом 10"/>
          <p:cNvSpPr/>
          <p:nvPr/>
        </p:nvSpPr>
        <p:spPr>
          <a:xfrm>
            <a:off x="136085" y="2053231"/>
            <a:ext cx="978408" cy="484632"/>
          </a:xfrm>
          <a:prstGeom prst="notched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142509" y="2970660"/>
            <a:ext cx="978408" cy="484632"/>
          </a:xfrm>
          <a:prstGeom prst="notched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136085" y="3959348"/>
            <a:ext cx="978408" cy="484632"/>
          </a:xfrm>
          <a:prstGeom prst="notched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с вырезом 16"/>
          <p:cNvSpPr/>
          <p:nvPr/>
        </p:nvSpPr>
        <p:spPr>
          <a:xfrm>
            <a:off x="170388" y="5121645"/>
            <a:ext cx="978408" cy="484632"/>
          </a:xfrm>
          <a:prstGeom prst="notched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895" y="299015"/>
            <a:ext cx="933450" cy="933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7" y="261165"/>
            <a:ext cx="944105" cy="9441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56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199" y="1481328"/>
            <a:ext cx="8263911" cy="4611967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рамках МГС:</a:t>
            </a:r>
          </a:p>
          <a:p>
            <a:pPr marL="109728" indent="0">
              <a:buNone/>
            </a:pP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80623" y="274765"/>
            <a:ext cx="7691777" cy="9069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2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Международная конференция на тему: «25 лет Межгосударственному совету по стандартизации, метрологии и сертификации: итоги и перспективы»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55289"/>
              </p:ext>
            </p:extLst>
          </p:nvPr>
        </p:nvGraphicFramePr>
        <p:xfrm>
          <a:off x="644390" y="2132856"/>
          <a:ext cx="7848873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3"/>
              </a:tblGrid>
              <a:tr h="1116712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Подписано 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Соглашение МГС о проведении согласованной политики в области стандартизации, метрологии и сертификации от </a:t>
                      </a: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 марта 1992 года, между странами СНГ (о создании МГС)</a:t>
                      </a:r>
                      <a:r>
                        <a:rPr kumimoji="0" lang="ru-RU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</a:t>
                      </a:r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которым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226303"/>
              </p:ext>
            </p:extLst>
          </p:nvPr>
        </p:nvGraphicFramePr>
        <p:xfrm>
          <a:off x="1070003" y="5013176"/>
          <a:ext cx="6955909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55909"/>
              </a:tblGrid>
              <a:tr h="648072"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существующих государственных эталонов единиц физических величин в качестве межгосударственных , являющихся технической основой обеспечения единства измерений на национальном уровне в рамках МГС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Стрелка вниз 6"/>
          <p:cNvSpPr/>
          <p:nvPr/>
        </p:nvSpPr>
        <p:spPr>
          <a:xfrm>
            <a:off x="4326511" y="3427543"/>
            <a:ext cx="4846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632949"/>
              </p:ext>
            </p:extLst>
          </p:nvPr>
        </p:nvGraphicFramePr>
        <p:xfrm>
          <a:off x="716399" y="3959130"/>
          <a:ext cx="7704856" cy="432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04856"/>
              </a:tblGrid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осуществлено признание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Стрелка вниз 9"/>
          <p:cNvSpPr/>
          <p:nvPr/>
        </p:nvSpPr>
        <p:spPr>
          <a:xfrm>
            <a:off x="4326511" y="4509120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073" y="261516"/>
            <a:ext cx="933450" cy="933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7" y="261165"/>
            <a:ext cx="944105" cy="9441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37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437424"/>
              </p:ext>
            </p:extLst>
          </p:nvPr>
        </p:nvGraphicFramePr>
        <p:xfrm>
          <a:off x="827584" y="2004686"/>
          <a:ext cx="7983808" cy="4332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3808"/>
              </a:tblGrid>
              <a:tr h="5400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установление единиц физических величин, допускаемых к применению в государствах-участниках Соглашения</a:t>
                      </a:r>
                      <a:endParaRPr lang="ru-RU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ведение межгосударственной службы времени и частоты, информационных фондов средств измерений, стандартных образцов и стандартных справочных данных 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65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ведение и развитие эталонной базы и системы передачи размеров единиц физических величин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6535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формирование, хранение и ведение фонда межгосударственных стандартов, международных, региональных и национальных стандартов, в том числе в области метрологии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65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взаимное признание результатов государственных испытаний, метрологической аттестации, проверки и калибровки средств измерений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65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взаимное признание аккредитованных испытательных, поверочных, калибровочных и измерительных лабораторий (центров), органов </a:t>
                      </a:r>
                      <a:endParaRPr lang="ru-RU" dirty="0"/>
                    </a:p>
                  </a:txBody>
                  <a:tcPr/>
                </a:tc>
              </a:tr>
              <a:tr h="465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координация программ подготовки и повышения квалификации кадров в области метрологии 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65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международное сотрудничество в области метрологии 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2"/>
          <p:cNvSpPr txBox="1">
            <a:spLocks noGrp="1"/>
          </p:cNvSpPr>
          <p:nvPr>
            <p:ph type="title"/>
          </p:nvPr>
        </p:nvSpPr>
        <p:spPr>
          <a:xfrm>
            <a:off x="1029899" y="219116"/>
            <a:ext cx="7142500" cy="9334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Международная конференция на тему: «25 лет Межгосударственному совету по стандартизации, метрологии и сертификации: итоги и перспективы»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211960" y="1754814"/>
            <a:ext cx="484632" cy="2340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395536" y="2597063"/>
            <a:ext cx="388618" cy="34061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триховая стрелка вправо 14"/>
          <p:cNvSpPr/>
          <p:nvPr/>
        </p:nvSpPr>
        <p:spPr>
          <a:xfrm>
            <a:off x="395536" y="3212976"/>
            <a:ext cx="388618" cy="34061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Штриховая стрелка вправо 15"/>
          <p:cNvSpPr/>
          <p:nvPr/>
        </p:nvSpPr>
        <p:spPr>
          <a:xfrm>
            <a:off x="395536" y="3933056"/>
            <a:ext cx="388618" cy="34061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Штриховая стрелка вправо 16"/>
          <p:cNvSpPr/>
          <p:nvPr/>
        </p:nvSpPr>
        <p:spPr>
          <a:xfrm>
            <a:off x="353627" y="4653136"/>
            <a:ext cx="388618" cy="34061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Штриховая стрелка вправо 17"/>
          <p:cNvSpPr/>
          <p:nvPr/>
        </p:nvSpPr>
        <p:spPr>
          <a:xfrm>
            <a:off x="389290" y="5229200"/>
            <a:ext cx="388618" cy="34061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395536" y="5733256"/>
            <a:ext cx="388618" cy="34061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Штриховая стрелка вправо 20"/>
          <p:cNvSpPr/>
          <p:nvPr/>
        </p:nvSpPr>
        <p:spPr>
          <a:xfrm>
            <a:off x="353627" y="2023912"/>
            <a:ext cx="388618" cy="34061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Штриховая стрелка вправо 21"/>
          <p:cNvSpPr/>
          <p:nvPr/>
        </p:nvSpPr>
        <p:spPr>
          <a:xfrm>
            <a:off x="314461" y="6165304"/>
            <a:ext cx="427783" cy="34061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484" y="219116"/>
            <a:ext cx="933450" cy="933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657230"/>
              </p:ext>
            </p:extLst>
          </p:nvPr>
        </p:nvGraphicFramePr>
        <p:xfrm>
          <a:off x="1406276" y="1298531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предусмотрено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7" y="261165"/>
            <a:ext cx="944105" cy="9441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0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2422520"/>
              </p:ext>
            </p:extLst>
          </p:nvPr>
        </p:nvGraphicFramePr>
        <p:xfrm>
          <a:off x="251520" y="1041492"/>
          <a:ext cx="8478573" cy="660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8573"/>
              </a:tblGrid>
              <a:tr h="6600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Стратегия развития 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МГС на период до 2020 года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2"/>
          <p:cNvSpPr txBox="1">
            <a:spLocks noGrp="1"/>
          </p:cNvSpPr>
          <p:nvPr>
            <p:ph type="title"/>
          </p:nvPr>
        </p:nvSpPr>
        <p:spPr>
          <a:xfrm>
            <a:off x="1109404" y="0"/>
            <a:ext cx="7272808" cy="88890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Международная конференция на тему: «25 лет Межгосударственному совету по стандартизации, метрологии и сертификации: итоги и перспективы»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497" y="15198"/>
            <a:ext cx="853983" cy="853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228495"/>
              </p:ext>
            </p:extLst>
          </p:nvPr>
        </p:nvGraphicFramePr>
        <p:xfrm>
          <a:off x="251520" y="1988840"/>
          <a:ext cx="8581979" cy="899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1979"/>
              </a:tblGrid>
              <a:tr h="8993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Сближение (гармонизация) технического законодательства государств-участников СНГ, касающегося разработки, принятия и введения в действие национальных технических регламентов государств-участников СНГ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679541"/>
              </p:ext>
            </p:extLst>
          </p:nvPr>
        </p:nvGraphicFramePr>
        <p:xfrm>
          <a:off x="1115616" y="5517232"/>
          <a:ext cx="592585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5851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947546"/>
              </p:ext>
            </p:extLst>
          </p:nvPr>
        </p:nvGraphicFramePr>
        <p:xfrm>
          <a:off x="241940" y="3068960"/>
          <a:ext cx="8589682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9682"/>
              </a:tblGrid>
              <a:tr h="7852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Совершенствование и гармонизация нормативно-правовых актов в области метрологии, а также национальных систем измерений, требованиям международных документов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770025"/>
              </p:ext>
            </p:extLst>
          </p:nvPr>
        </p:nvGraphicFramePr>
        <p:xfrm>
          <a:off x="238492" y="4077072"/>
          <a:ext cx="8581088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1088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Создание и содействие развитию согласованной межгосударственной системы признания методик выполнения измерений, предназначенных к применению в сфере законодательной метрологии государств-участников СНГ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738243"/>
              </p:ext>
            </p:extLst>
          </p:nvPr>
        </p:nvGraphicFramePr>
        <p:xfrm>
          <a:off x="238492" y="5157192"/>
          <a:ext cx="8625686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5686"/>
              </a:tblGrid>
              <a:tr h="10801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и другие важные стратегические цели, которые способствуют повышению достоверности результатов измерений параметров, определяющих здоровье людей и животных, состояние окружающей среды, безопасность продукции и технологических процессов.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Стрелка вниз 16"/>
          <p:cNvSpPr/>
          <p:nvPr/>
        </p:nvSpPr>
        <p:spPr>
          <a:xfrm>
            <a:off x="4442937" y="1692049"/>
            <a:ext cx="318297" cy="18002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0"/>
            <a:ext cx="869181" cy="8691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58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2"/>
          <p:cNvSpPr txBox="1">
            <a:spLocks noGrp="1"/>
          </p:cNvSpPr>
          <p:nvPr>
            <p:ph idx="1"/>
          </p:nvPr>
        </p:nvSpPr>
        <p:spPr>
          <a:xfrm>
            <a:off x="395536" y="260648"/>
            <a:ext cx="8229600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Международная конференция на тему: «25 лет Межгосударственному совету по стандартизации, метрологии и сертификации: итоги и перспективы»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618" y="274765"/>
            <a:ext cx="849979" cy="8499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589623570"/>
              </p:ext>
            </p:extLst>
          </p:nvPr>
        </p:nvGraphicFramePr>
        <p:xfrm>
          <a:off x="251519" y="2348880"/>
          <a:ext cx="875907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218126"/>
              </p:ext>
            </p:extLst>
          </p:nvPr>
        </p:nvGraphicFramePr>
        <p:xfrm>
          <a:off x="1524000" y="1397000"/>
          <a:ext cx="6096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Основы  деятельности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национальной системы измерений стран СНГ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13" y="261165"/>
            <a:ext cx="863579" cy="8635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03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9" name="AutoShape 7"/>
          <p:cNvSpPr>
            <a:spLocks noChangeArrowheads="1"/>
          </p:cNvSpPr>
          <p:nvPr/>
        </p:nvSpPr>
        <p:spPr bwMode="auto">
          <a:xfrm>
            <a:off x="5715008" y="2204864"/>
            <a:ext cx="3143272" cy="3325834"/>
          </a:xfrm>
          <a:prstGeom prst="roundRect">
            <a:avLst>
              <a:gd name="adj" fmla="val 9106"/>
            </a:avLst>
          </a:prstGeom>
          <a:noFill/>
          <a:ln w="25400">
            <a:noFill/>
            <a:round/>
            <a:headEnd/>
            <a:tailEnd/>
          </a:ln>
          <a:effectLst/>
        </p:spPr>
        <p:txBody>
          <a:bodyPr anchor="ctr"/>
          <a:lstStyle/>
          <a:p>
            <a:pPr marL="179388" indent="-179388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ru-RU" sz="1400" b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733694" y="116633"/>
            <a:ext cx="7488832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8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Международная конференция на тему: «25 лет Межгосударственному совету по стандартизации, метрологии и сертификации: итоги и перспективы»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2526" y="116631"/>
            <a:ext cx="749891" cy="7498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371141" y="899492"/>
            <a:ext cx="8229600" cy="3254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Изменения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 законодательстве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Республики Казахстан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 области обеспечения единства измерений</a:t>
            </a:r>
            <a:r>
              <a:rPr lang="ru-RU" sz="2000" dirty="0"/>
              <a:t/>
            </a:r>
            <a:br>
              <a:rPr lang="ru-RU" sz="2000" dirty="0"/>
            </a:b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301697"/>
              </p:ext>
            </p:extLst>
          </p:nvPr>
        </p:nvGraphicFramePr>
        <p:xfrm>
          <a:off x="251520" y="1700808"/>
          <a:ext cx="4824536" cy="4611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4536"/>
              </a:tblGrid>
              <a:tr h="317447">
                <a:tc>
                  <a:txBody>
                    <a:bodyPr/>
                    <a:lstStyle/>
                    <a:p>
                      <a:pPr lvl="0" algn="ctr"/>
                      <a:r>
                        <a:rPr lang="ru-RU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Оптимизация сферы государственного метрологического контроля </a:t>
                      </a:r>
                      <a:endParaRPr lang="ru-RU" dirty="0"/>
                    </a:p>
                  </a:txBody>
                  <a:tcPr/>
                </a:tc>
              </a:tr>
              <a:tr h="555531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безопасность (здоровья, движения транспорта, труда)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64440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государственные учетные операции, торгово-коммерческий учет, охрана окружающей среды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7475">
                <a:tc>
                  <a:txBody>
                    <a:bodyPr/>
                    <a:lstStyle/>
                    <a:p>
                      <a:pPr lvl="0"/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производство вооружения и военной техники</a:t>
                      </a:r>
                      <a:endParaRPr lang="ru-RU" sz="160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4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поверка средств измерений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095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Исключается: геология,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гидрометеорология, оценка соответствия, проведение научных исследований, испытания, метрологическая аттестация, калибровка средств измерений, регистрация спортивных рекордов, энергоресурсы (добыча и т.д.), работы по поручению государственных органов, суда и правоохранительных органов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382527"/>
              </p:ext>
            </p:extLst>
          </p:nvPr>
        </p:nvGraphicFramePr>
        <p:xfrm>
          <a:off x="5508104" y="1700808"/>
          <a:ext cx="3111426" cy="468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1426"/>
              </a:tblGrid>
              <a:tr h="11957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Развитие калибровки, гармонизация с международными документами</a:t>
                      </a:r>
                      <a:endParaRPr lang="ru-RU" dirty="0"/>
                    </a:p>
                  </a:txBody>
                  <a:tcPr/>
                </a:tc>
              </a:tr>
              <a:tr h="717452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Обязательная калибровка эталонов (вместо поверки)</a:t>
                      </a:r>
                      <a:endParaRPr lang="ru-RU" dirty="0"/>
                    </a:p>
                  </a:txBody>
                  <a:tcPr/>
                </a:tc>
              </a:tr>
              <a:tr h="717452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Методики калибровки и порядок их разработки </a:t>
                      </a:r>
                      <a:endParaRPr lang="ru-RU" dirty="0"/>
                    </a:p>
                  </a:txBody>
                  <a:tcPr/>
                </a:tc>
              </a:tr>
              <a:tr h="1332411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Порядок использования результатов калибровки при поверке средств измерений</a:t>
                      </a:r>
                      <a:endParaRPr lang="ru-RU" dirty="0"/>
                    </a:p>
                  </a:txBody>
                  <a:tcPr/>
                </a:tc>
              </a:tr>
              <a:tr h="717452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Прослеживаемость измерений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7" y="112314"/>
            <a:ext cx="729206" cy="7292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46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07976" y="188641"/>
            <a:ext cx="8064896" cy="10034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Международная конференция на тему: «25 лет Межгосударственному совету по стандартизации, метрологии и сертификации: итоги и перспективы»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9576899"/>
              </p:ext>
            </p:extLst>
          </p:nvPr>
        </p:nvGraphicFramePr>
        <p:xfrm>
          <a:off x="457200" y="1481138"/>
          <a:ext cx="82296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Ожидаемые результаты принятия законопроекта</a:t>
                      </a:r>
                      <a:endParaRPr lang="ru-RU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Выполнение условий международной торговли по устранению технических барьеров в рамках ЕАЭС, ЕЭП, ВТО</a:t>
                      </a:r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Признание результатов оценки соответствия продукции через доверие к результатам измерений</a:t>
                      </a:r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Улучшение конкурентоспособности производителей и экономической эффективности производства через повышение точности измерений, продвижению экспорта, трансферу технологий</a:t>
                      </a:r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Снижение административной нагрузки на бизнес</a:t>
                      </a:r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Достоверный учет и нормативное регулирование точности измерений в отраслях</a:t>
                      </a:r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077" y="219231"/>
            <a:ext cx="933450" cy="9728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ашивка 6"/>
          <p:cNvSpPr/>
          <p:nvPr/>
        </p:nvSpPr>
        <p:spPr>
          <a:xfrm>
            <a:off x="40033" y="1594584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31437" y="3255897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>
            <a:off x="52357" y="2384016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Нашивка 10"/>
          <p:cNvSpPr/>
          <p:nvPr/>
        </p:nvSpPr>
        <p:spPr>
          <a:xfrm>
            <a:off x="40033" y="4077072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-1808" y="4941168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-1808" y="5661248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53" y="219231"/>
            <a:ext cx="986039" cy="9860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7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1053</TotalTime>
  <Words>1172</Words>
  <Application>Microsoft Office PowerPoint</Application>
  <PresentationFormat>Экран (4:3)</PresentationFormat>
  <Paragraphs>109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Международная конференция на тему: «25 лет Межгосударственному совету по стандартизации, метрологии и сертификации: итоги и перспективы»</vt:lpstr>
      <vt:lpstr>Презентация PowerPoint</vt:lpstr>
      <vt:lpstr>Международная конференция на тему: «25 лет Межгосударственному совету по стандартизации, метрологии и сертификации: итоги и перспективы»</vt:lpstr>
      <vt:lpstr>Презентация PowerPoint</vt:lpstr>
      <vt:lpstr>Международная конференция на тему: «25 лет Межгосударственному совету по стандартизации, метрологии и сертификации: итоги и перспективы»</vt:lpstr>
      <vt:lpstr>Международная конференция на тему: «25 лет Межгосударственному совету по стандартизации, метрологии и сертификации: итоги и перспективы»</vt:lpstr>
      <vt:lpstr>Презентация PowerPoint</vt:lpstr>
      <vt:lpstr>   Изменения в законодательстве Республики Казахстан  в области обеспечения единства измерений </vt:lpstr>
      <vt:lpstr>Презентация PowerPoint</vt:lpstr>
      <vt:lpstr>Международная конференция на тему: «25 лет Межгосударственному совету по стандартизации, метрологии и сертификации: итоги и перспективы»</vt:lpstr>
      <vt:lpstr> Развитие метрологии в Казахстане </vt:lpstr>
      <vt:lpstr>Международная конференция на тему: «25 лет Межгосударственному совету по стандартизации, метрологии и сертификации: итоги и перспективы»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Международная конференция на тему: «25 лет Межгосударственному совету по стандартизации, метрологии и сертификации: итоги и перспективы»</dc:title>
  <dc:creator>Владелец</dc:creator>
  <cp:lastModifiedBy>Владелец</cp:lastModifiedBy>
  <cp:revision>165</cp:revision>
  <cp:lastPrinted>2017-05-29T09:44:02Z</cp:lastPrinted>
  <dcterms:created xsi:type="dcterms:W3CDTF">2017-04-14T05:13:10Z</dcterms:created>
  <dcterms:modified xsi:type="dcterms:W3CDTF">2017-05-29T09:48:07Z</dcterms:modified>
</cp:coreProperties>
</file>